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5" r:id="rId11"/>
    <p:sldId id="276" r:id="rId12"/>
    <p:sldId id="273" r:id="rId13"/>
    <p:sldId id="274" r:id="rId14"/>
    <p:sldId id="277" r:id="rId15"/>
    <p:sldId id="278" r:id="rId16"/>
    <p:sldId id="279" r:id="rId17"/>
    <p:sldId id="280" r:id="rId18"/>
    <p:sldId id="262" r:id="rId19"/>
    <p:sldId id="263" r:id="rId20"/>
    <p:sldId id="281" r:id="rId21"/>
    <p:sldId id="265" r:id="rId22"/>
    <p:sldId id="285" r:id="rId23"/>
    <p:sldId id="266" r:id="rId24"/>
    <p:sldId id="282" r:id="rId25"/>
    <p:sldId id="283" r:id="rId26"/>
    <p:sldId id="284" r:id="rId27"/>
    <p:sldId id="287" r:id="rId28"/>
    <p:sldId id="286" r:id="rId29"/>
    <p:sldId id="288" r:id="rId30"/>
    <p:sldId id="268" r:id="rId31"/>
    <p:sldId id="2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/>
    <p:restoredTop sz="69437"/>
  </p:normalViewPr>
  <p:slideViewPr>
    <p:cSldViewPr snapToGrid="0" snapToObjects="1">
      <p:cViewPr varScale="1">
        <p:scale>
          <a:sx n="86" d="100"/>
          <a:sy n="86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FFFE3-ADFF-704E-A6BA-7382C4654C87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E344F-1124-ED44-AB33-6CF808D83D69}">
      <dgm:prSet phldrT="[Text]"/>
      <dgm:spPr/>
      <dgm:t>
        <a:bodyPr/>
        <a:lstStyle/>
        <a:p>
          <a:r>
            <a:rPr lang="en-US" dirty="0"/>
            <a:t>Love Neighbor</a:t>
          </a:r>
        </a:p>
      </dgm:t>
    </dgm:pt>
    <dgm:pt modelId="{37F52A5D-609E-D640-B043-D826290D259F}" type="parTrans" cxnId="{8F789A57-1655-244D-B3DC-D2D942E35FFF}">
      <dgm:prSet/>
      <dgm:spPr/>
      <dgm:t>
        <a:bodyPr/>
        <a:lstStyle/>
        <a:p>
          <a:endParaRPr lang="en-US"/>
        </a:p>
      </dgm:t>
    </dgm:pt>
    <dgm:pt modelId="{C821DE99-FD4B-8E4D-A2F1-032133D1D0DC}" type="sibTrans" cxnId="{8F789A57-1655-244D-B3DC-D2D942E35FFF}">
      <dgm:prSet/>
      <dgm:spPr/>
      <dgm:t>
        <a:bodyPr/>
        <a:lstStyle/>
        <a:p>
          <a:endParaRPr lang="en-US"/>
        </a:p>
      </dgm:t>
    </dgm:pt>
    <dgm:pt modelId="{4FDE6306-6982-D54E-A189-465A2E4A6F4A}">
      <dgm:prSet phldrT="[Text]"/>
      <dgm:spPr/>
      <dgm:t>
        <a:bodyPr/>
        <a:lstStyle/>
        <a:p>
          <a:r>
            <a:rPr lang="en-US" dirty="0"/>
            <a:t>Love God</a:t>
          </a:r>
        </a:p>
      </dgm:t>
    </dgm:pt>
    <dgm:pt modelId="{CDF3B054-9203-D74C-B9A8-8760B5C37A2C}" type="parTrans" cxnId="{B1FBEEF2-379D-BF49-9EC8-7B630EBEC775}">
      <dgm:prSet/>
      <dgm:spPr/>
      <dgm:t>
        <a:bodyPr/>
        <a:lstStyle/>
        <a:p>
          <a:endParaRPr lang="en-US"/>
        </a:p>
      </dgm:t>
    </dgm:pt>
    <dgm:pt modelId="{948D2573-2DE1-F044-BDCA-EF6AC9C621FB}" type="sibTrans" cxnId="{B1FBEEF2-379D-BF49-9EC8-7B630EBEC775}">
      <dgm:prSet/>
      <dgm:spPr/>
      <dgm:t>
        <a:bodyPr/>
        <a:lstStyle/>
        <a:p>
          <a:endParaRPr lang="en-US"/>
        </a:p>
      </dgm:t>
    </dgm:pt>
    <dgm:pt modelId="{8DCC9A17-90FA-0D46-A9E3-CF992BBD3CFE}" type="pres">
      <dgm:prSet presAssocID="{F8EFFFE3-ADFF-704E-A6BA-7382C4654C87}" presName="cycle" presStyleCnt="0">
        <dgm:presLayoutVars>
          <dgm:dir/>
          <dgm:resizeHandles val="exact"/>
        </dgm:presLayoutVars>
      </dgm:prSet>
      <dgm:spPr/>
    </dgm:pt>
    <dgm:pt modelId="{163FB26F-D984-B04E-B07B-A78B9AA9B464}" type="pres">
      <dgm:prSet presAssocID="{26FE344F-1124-ED44-AB33-6CF808D83D69}" presName="dummy" presStyleCnt="0"/>
      <dgm:spPr/>
    </dgm:pt>
    <dgm:pt modelId="{D0EA8B42-5D0C-1949-A10B-EE1FE4C3487B}" type="pres">
      <dgm:prSet presAssocID="{26FE344F-1124-ED44-AB33-6CF808D83D69}" presName="node" presStyleLbl="revTx" presStyleIdx="0" presStyleCnt="2">
        <dgm:presLayoutVars>
          <dgm:bulletEnabled val="1"/>
        </dgm:presLayoutVars>
      </dgm:prSet>
      <dgm:spPr/>
    </dgm:pt>
    <dgm:pt modelId="{14D2928E-45B2-7749-A052-1C422B7FF00C}" type="pres">
      <dgm:prSet presAssocID="{C821DE99-FD4B-8E4D-A2F1-032133D1D0DC}" presName="sibTrans" presStyleLbl="node1" presStyleIdx="0" presStyleCnt="2"/>
      <dgm:spPr/>
    </dgm:pt>
    <dgm:pt modelId="{EB9B3E4B-5087-3D48-8562-19E234E8E5E8}" type="pres">
      <dgm:prSet presAssocID="{4FDE6306-6982-D54E-A189-465A2E4A6F4A}" presName="dummy" presStyleCnt="0"/>
      <dgm:spPr/>
    </dgm:pt>
    <dgm:pt modelId="{085A9749-551B-A64C-9F70-8520920DBE50}" type="pres">
      <dgm:prSet presAssocID="{4FDE6306-6982-D54E-A189-465A2E4A6F4A}" presName="node" presStyleLbl="revTx" presStyleIdx="1" presStyleCnt="2">
        <dgm:presLayoutVars>
          <dgm:bulletEnabled val="1"/>
        </dgm:presLayoutVars>
      </dgm:prSet>
      <dgm:spPr/>
    </dgm:pt>
    <dgm:pt modelId="{9807024C-F1C0-4344-8A88-26B086E7A8D9}" type="pres">
      <dgm:prSet presAssocID="{948D2573-2DE1-F044-BDCA-EF6AC9C621FB}" presName="sibTrans" presStyleLbl="node1" presStyleIdx="1" presStyleCnt="2"/>
      <dgm:spPr/>
    </dgm:pt>
  </dgm:ptLst>
  <dgm:cxnLst>
    <dgm:cxn modelId="{94E41201-2A50-CD48-B05D-3B04FE64FE63}" type="presOf" srcId="{C821DE99-FD4B-8E4D-A2F1-032133D1D0DC}" destId="{14D2928E-45B2-7749-A052-1C422B7FF00C}" srcOrd="0" destOrd="0" presId="urn:microsoft.com/office/officeart/2005/8/layout/cycle1"/>
    <dgm:cxn modelId="{8F789A57-1655-244D-B3DC-D2D942E35FFF}" srcId="{F8EFFFE3-ADFF-704E-A6BA-7382C4654C87}" destId="{26FE344F-1124-ED44-AB33-6CF808D83D69}" srcOrd="0" destOrd="0" parTransId="{37F52A5D-609E-D640-B043-D826290D259F}" sibTransId="{C821DE99-FD4B-8E4D-A2F1-032133D1D0DC}"/>
    <dgm:cxn modelId="{F4442674-7D4D-F945-AC5E-3ED9BA40C6D1}" type="presOf" srcId="{948D2573-2DE1-F044-BDCA-EF6AC9C621FB}" destId="{9807024C-F1C0-4344-8A88-26B086E7A8D9}" srcOrd="0" destOrd="0" presId="urn:microsoft.com/office/officeart/2005/8/layout/cycle1"/>
    <dgm:cxn modelId="{1581309A-D0C4-694B-9638-E668036A57D2}" type="presOf" srcId="{26FE344F-1124-ED44-AB33-6CF808D83D69}" destId="{D0EA8B42-5D0C-1949-A10B-EE1FE4C3487B}" srcOrd="0" destOrd="0" presId="urn:microsoft.com/office/officeart/2005/8/layout/cycle1"/>
    <dgm:cxn modelId="{7C2B2CE0-7F7A-7348-A6CC-D9BBEAE1F46E}" type="presOf" srcId="{F8EFFFE3-ADFF-704E-A6BA-7382C4654C87}" destId="{8DCC9A17-90FA-0D46-A9E3-CF992BBD3CFE}" srcOrd="0" destOrd="0" presId="urn:microsoft.com/office/officeart/2005/8/layout/cycle1"/>
    <dgm:cxn modelId="{D6A0D9ED-E261-9740-8E18-6631AB3B9AF4}" type="presOf" srcId="{4FDE6306-6982-D54E-A189-465A2E4A6F4A}" destId="{085A9749-551B-A64C-9F70-8520920DBE50}" srcOrd="0" destOrd="0" presId="urn:microsoft.com/office/officeart/2005/8/layout/cycle1"/>
    <dgm:cxn modelId="{B1FBEEF2-379D-BF49-9EC8-7B630EBEC775}" srcId="{F8EFFFE3-ADFF-704E-A6BA-7382C4654C87}" destId="{4FDE6306-6982-D54E-A189-465A2E4A6F4A}" srcOrd="1" destOrd="0" parTransId="{CDF3B054-9203-D74C-B9A8-8760B5C37A2C}" sibTransId="{948D2573-2DE1-F044-BDCA-EF6AC9C621FB}"/>
    <dgm:cxn modelId="{F7C3FF21-2046-1742-AA5E-8A8AFC2F48A7}" type="presParOf" srcId="{8DCC9A17-90FA-0D46-A9E3-CF992BBD3CFE}" destId="{163FB26F-D984-B04E-B07B-A78B9AA9B464}" srcOrd="0" destOrd="0" presId="urn:microsoft.com/office/officeart/2005/8/layout/cycle1"/>
    <dgm:cxn modelId="{E9F2D6D2-81A5-B14C-94CF-31CEE648BC4B}" type="presParOf" srcId="{8DCC9A17-90FA-0D46-A9E3-CF992BBD3CFE}" destId="{D0EA8B42-5D0C-1949-A10B-EE1FE4C3487B}" srcOrd="1" destOrd="0" presId="urn:microsoft.com/office/officeart/2005/8/layout/cycle1"/>
    <dgm:cxn modelId="{41DAD84B-4976-A24E-9087-8231DFD70D67}" type="presParOf" srcId="{8DCC9A17-90FA-0D46-A9E3-CF992BBD3CFE}" destId="{14D2928E-45B2-7749-A052-1C422B7FF00C}" srcOrd="2" destOrd="0" presId="urn:microsoft.com/office/officeart/2005/8/layout/cycle1"/>
    <dgm:cxn modelId="{FC484BBF-54BC-6043-89A2-61B844C8F1CF}" type="presParOf" srcId="{8DCC9A17-90FA-0D46-A9E3-CF992BBD3CFE}" destId="{EB9B3E4B-5087-3D48-8562-19E234E8E5E8}" srcOrd="3" destOrd="0" presId="urn:microsoft.com/office/officeart/2005/8/layout/cycle1"/>
    <dgm:cxn modelId="{5EE128A2-17CF-CE4C-9282-657B75D5D588}" type="presParOf" srcId="{8DCC9A17-90FA-0D46-A9E3-CF992BBD3CFE}" destId="{085A9749-551B-A64C-9F70-8520920DBE50}" srcOrd="4" destOrd="0" presId="urn:microsoft.com/office/officeart/2005/8/layout/cycle1"/>
    <dgm:cxn modelId="{AED19A08-3E11-3E4F-9BE1-9B694D0C663A}" type="presParOf" srcId="{8DCC9A17-90FA-0D46-A9E3-CF992BBD3CFE}" destId="{9807024C-F1C0-4344-8A88-26B086E7A8D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FFFE3-ADFF-704E-A6BA-7382C4654C87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E344F-1124-ED44-AB33-6CF808D83D69}">
      <dgm:prSet phldrT="[Text]"/>
      <dgm:spPr/>
      <dgm:t>
        <a:bodyPr/>
        <a:lstStyle/>
        <a:p>
          <a:r>
            <a:rPr lang="en-US" dirty="0"/>
            <a:t>Out Reach</a:t>
          </a:r>
        </a:p>
      </dgm:t>
    </dgm:pt>
    <dgm:pt modelId="{37F52A5D-609E-D640-B043-D826290D259F}" type="parTrans" cxnId="{8F789A57-1655-244D-B3DC-D2D942E35FFF}">
      <dgm:prSet/>
      <dgm:spPr/>
      <dgm:t>
        <a:bodyPr/>
        <a:lstStyle/>
        <a:p>
          <a:endParaRPr lang="en-US"/>
        </a:p>
      </dgm:t>
    </dgm:pt>
    <dgm:pt modelId="{C821DE99-FD4B-8E4D-A2F1-032133D1D0DC}" type="sibTrans" cxnId="{8F789A57-1655-244D-B3DC-D2D942E35FFF}">
      <dgm:prSet/>
      <dgm:spPr/>
      <dgm:t>
        <a:bodyPr/>
        <a:lstStyle/>
        <a:p>
          <a:endParaRPr lang="en-US"/>
        </a:p>
      </dgm:t>
    </dgm:pt>
    <dgm:pt modelId="{4FDE6306-6982-D54E-A189-465A2E4A6F4A}">
      <dgm:prSet phldrT="[Text]"/>
      <dgm:spPr/>
      <dgm:t>
        <a:bodyPr/>
        <a:lstStyle/>
        <a:p>
          <a:r>
            <a:rPr lang="en-US" dirty="0"/>
            <a:t>In Reach</a:t>
          </a:r>
        </a:p>
      </dgm:t>
    </dgm:pt>
    <dgm:pt modelId="{CDF3B054-9203-D74C-B9A8-8760B5C37A2C}" type="parTrans" cxnId="{B1FBEEF2-379D-BF49-9EC8-7B630EBEC775}">
      <dgm:prSet/>
      <dgm:spPr/>
      <dgm:t>
        <a:bodyPr/>
        <a:lstStyle/>
        <a:p>
          <a:endParaRPr lang="en-US"/>
        </a:p>
      </dgm:t>
    </dgm:pt>
    <dgm:pt modelId="{948D2573-2DE1-F044-BDCA-EF6AC9C621FB}" type="sibTrans" cxnId="{B1FBEEF2-379D-BF49-9EC8-7B630EBEC77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DCC9A17-90FA-0D46-A9E3-CF992BBD3CFE}" type="pres">
      <dgm:prSet presAssocID="{F8EFFFE3-ADFF-704E-A6BA-7382C4654C87}" presName="cycle" presStyleCnt="0">
        <dgm:presLayoutVars>
          <dgm:dir/>
          <dgm:resizeHandles val="exact"/>
        </dgm:presLayoutVars>
      </dgm:prSet>
      <dgm:spPr/>
    </dgm:pt>
    <dgm:pt modelId="{163FB26F-D984-B04E-B07B-A78B9AA9B464}" type="pres">
      <dgm:prSet presAssocID="{26FE344F-1124-ED44-AB33-6CF808D83D69}" presName="dummy" presStyleCnt="0"/>
      <dgm:spPr/>
    </dgm:pt>
    <dgm:pt modelId="{D0EA8B42-5D0C-1949-A10B-EE1FE4C3487B}" type="pres">
      <dgm:prSet presAssocID="{26FE344F-1124-ED44-AB33-6CF808D83D69}" presName="node" presStyleLbl="revTx" presStyleIdx="0" presStyleCnt="2">
        <dgm:presLayoutVars>
          <dgm:bulletEnabled val="1"/>
        </dgm:presLayoutVars>
      </dgm:prSet>
      <dgm:spPr/>
    </dgm:pt>
    <dgm:pt modelId="{14D2928E-45B2-7749-A052-1C422B7FF00C}" type="pres">
      <dgm:prSet presAssocID="{C821DE99-FD4B-8E4D-A2F1-032133D1D0DC}" presName="sibTrans" presStyleLbl="node1" presStyleIdx="0" presStyleCnt="2" custScaleY="28952"/>
      <dgm:spPr/>
    </dgm:pt>
    <dgm:pt modelId="{EB9B3E4B-5087-3D48-8562-19E234E8E5E8}" type="pres">
      <dgm:prSet presAssocID="{4FDE6306-6982-D54E-A189-465A2E4A6F4A}" presName="dummy" presStyleCnt="0"/>
      <dgm:spPr/>
    </dgm:pt>
    <dgm:pt modelId="{085A9749-551B-A64C-9F70-8520920DBE50}" type="pres">
      <dgm:prSet presAssocID="{4FDE6306-6982-D54E-A189-465A2E4A6F4A}" presName="node" presStyleLbl="revTx" presStyleIdx="1" presStyleCnt="2" custRadScaleRad="232958" custRadScaleInc="0">
        <dgm:presLayoutVars>
          <dgm:bulletEnabled val="1"/>
        </dgm:presLayoutVars>
      </dgm:prSet>
      <dgm:spPr/>
    </dgm:pt>
    <dgm:pt modelId="{9807024C-F1C0-4344-8A88-26B086E7A8D9}" type="pres">
      <dgm:prSet presAssocID="{948D2573-2DE1-F044-BDCA-EF6AC9C621FB}" presName="sibTrans" presStyleLbl="node1" presStyleIdx="1" presStyleCnt="2" custLinFactNeighborX="323"/>
      <dgm:spPr/>
    </dgm:pt>
  </dgm:ptLst>
  <dgm:cxnLst>
    <dgm:cxn modelId="{8D406008-492E-C947-9C0B-C37CF09A9E93}" type="presOf" srcId="{4FDE6306-6982-D54E-A189-465A2E4A6F4A}" destId="{085A9749-551B-A64C-9F70-8520920DBE50}" srcOrd="0" destOrd="0" presId="urn:microsoft.com/office/officeart/2005/8/layout/cycle1"/>
    <dgm:cxn modelId="{7D942522-9B10-D24F-9C6C-9EEA26313753}" type="presOf" srcId="{948D2573-2DE1-F044-BDCA-EF6AC9C621FB}" destId="{9807024C-F1C0-4344-8A88-26B086E7A8D9}" srcOrd="0" destOrd="0" presId="urn:microsoft.com/office/officeart/2005/8/layout/cycle1"/>
    <dgm:cxn modelId="{8F789A57-1655-244D-B3DC-D2D942E35FFF}" srcId="{F8EFFFE3-ADFF-704E-A6BA-7382C4654C87}" destId="{26FE344F-1124-ED44-AB33-6CF808D83D69}" srcOrd="0" destOrd="0" parTransId="{37F52A5D-609E-D640-B043-D826290D259F}" sibTransId="{C821DE99-FD4B-8E4D-A2F1-032133D1D0DC}"/>
    <dgm:cxn modelId="{89C6F597-7510-2C4A-A6E9-0FB8AB79CF5A}" type="presOf" srcId="{26FE344F-1124-ED44-AB33-6CF808D83D69}" destId="{D0EA8B42-5D0C-1949-A10B-EE1FE4C3487B}" srcOrd="0" destOrd="0" presId="urn:microsoft.com/office/officeart/2005/8/layout/cycle1"/>
    <dgm:cxn modelId="{7C2B2CE0-7F7A-7348-A6CC-D9BBEAE1F46E}" type="presOf" srcId="{F8EFFFE3-ADFF-704E-A6BA-7382C4654C87}" destId="{8DCC9A17-90FA-0D46-A9E3-CF992BBD3CFE}" srcOrd="0" destOrd="0" presId="urn:microsoft.com/office/officeart/2005/8/layout/cycle1"/>
    <dgm:cxn modelId="{B1FBEEF2-379D-BF49-9EC8-7B630EBEC775}" srcId="{F8EFFFE3-ADFF-704E-A6BA-7382C4654C87}" destId="{4FDE6306-6982-D54E-A189-465A2E4A6F4A}" srcOrd="1" destOrd="0" parTransId="{CDF3B054-9203-D74C-B9A8-8760B5C37A2C}" sibTransId="{948D2573-2DE1-F044-BDCA-EF6AC9C621FB}"/>
    <dgm:cxn modelId="{8BAED5FE-548B-5B48-9F1A-2137C2DAC4EC}" type="presOf" srcId="{C821DE99-FD4B-8E4D-A2F1-032133D1D0DC}" destId="{14D2928E-45B2-7749-A052-1C422B7FF00C}" srcOrd="0" destOrd="0" presId="urn:microsoft.com/office/officeart/2005/8/layout/cycle1"/>
    <dgm:cxn modelId="{C77C33E7-6195-7B41-8EE3-AE4278F9F09D}" type="presParOf" srcId="{8DCC9A17-90FA-0D46-A9E3-CF992BBD3CFE}" destId="{163FB26F-D984-B04E-B07B-A78B9AA9B464}" srcOrd="0" destOrd="0" presId="urn:microsoft.com/office/officeart/2005/8/layout/cycle1"/>
    <dgm:cxn modelId="{BD400406-C9E5-A349-8698-87EFE699CBE7}" type="presParOf" srcId="{8DCC9A17-90FA-0D46-A9E3-CF992BBD3CFE}" destId="{D0EA8B42-5D0C-1949-A10B-EE1FE4C3487B}" srcOrd="1" destOrd="0" presId="urn:microsoft.com/office/officeart/2005/8/layout/cycle1"/>
    <dgm:cxn modelId="{CAB0B112-A64C-5B44-9F9F-E3345244E2D9}" type="presParOf" srcId="{8DCC9A17-90FA-0D46-A9E3-CF992BBD3CFE}" destId="{14D2928E-45B2-7749-A052-1C422B7FF00C}" srcOrd="2" destOrd="0" presId="urn:microsoft.com/office/officeart/2005/8/layout/cycle1"/>
    <dgm:cxn modelId="{C70218EC-2E08-F14F-A0F8-DD8B83C5F4B2}" type="presParOf" srcId="{8DCC9A17-90FA-0D46-A9E3-CF992BBD3CFE}" destId="{EB9B3E4B-5087-3D48-8562-19E234E8E5E8}" srcOrd="3" destOrd="0" presId="urn:microsoft.com/office/officeart/2005/8/layout/cycle1"/>
    <dgm:cxn modelId="{D423B0D5-B127-7440-B47B-B85267C58EB2}" type="presParOf" srcId="{8DCC9A17-90FA-0D46-A9E3-CF992BBD3CFE}" destId="{085A9749-551B-A64C-9F70-8520920DBE50}" srcOrd="4" destOrd="0" presId="urn:microsoft.com/office/officeart/2005/8/layout/cycle1"/>
    <dgm:cxn modelId="{D9F26D4F-9CFA-5D4F-866A-53C99D945FA8}" type="presParOf" srcId="{8DCC9A17-90FA-0D46-A9E3-CF992BBD3CFE}" destId="{9807024C-F1C0-4344-8A88-26B086E7A8D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FFFE3-ADFF-704E-A6BA-7382C4654C87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E344F-1124-ED44-AB33-6CF808D83D69}">
      <dgm:prSet phldrT="[Text]"/>
      <dgm:spPr/>
      <dgm:t>
        <a:bodyPr/>
        <a:lstStyle/>
        <a:p>
          <a:r>
            <a:rPr lang="en-US" dirty="0"/>
            <a:t>Service</a:t>
          </a:r>
        </a:p>
      </dgm:t>
    </dgm:pt>
    <dgm:pt modelId="{37F52A5D-609E-D640-B043-D826290D259F}" type="parTrans" cxnId="{8F789A57-1655-244D-B3DC-D2D942E35FFF}">
      <dgm:prSet/>
      <dgm:spPr/>
      <dgm:t>
        <a:bodyPr/>
        <a:lstStyle/>
        <a:p>
          <a:endParaRPr lang="en-US"/>
        </a:p>
      </dgm:t>
    </dgm:pt>
    <dgm:pt modelId="{C821DE99-FD4B-8E4D-A2F1-032133D1D0DC}" type="sibTrans" cxnId="{8F789A57-1655-244D-B3DC-D2D942E35FFF}">
      <dgm:prSet/>
      <dgm:spPr/>
      <dgm:t>
        <a:bodyPr/>
        <a:lstStyle/>
        <a:p>
          <a:endParaRPr lang="en-US"/>
        </a:p>
      </dgm:t>
    </dgm:pt>
    <dgm:pt modelId="{4FDE6306-6982-D54E-A189-465A2E4A6F4A}">
      <dgm:prSet phldrT="[Text]"/>
      <dgm:spPr/>
      <dgm:t>
        <a:bodyPr/>
        <a:lstStyle/>
        <a:p>
          <a:r>
            <a:rPr lang="en-US" dirty="0"/>
            <a:t>Spirituality</a:t>
          </a:r>
        </a:p>
      </dgm:t>
    </dgm:pt>
    <dgm:pt modelId="{CDF3B054-9203-D74C-B9A8-8760B5C37A2C}" type="parTrans" cxnId="{B1FBEEF2-379D-BF49-9EC8-7B630EBEC775}">
      <dgm:prSet/>
      <dgm:spPr/>
      <dgm:t>
        <a:bodyPr/>
        <a:lstStyle/>
        <a:p>
          <a:endParaRPr lang="en-US"/>
        </a:p>
      </dgm:t>
    </dgm:pt>
    <dgm:pt modelId="{948D2573-2DE1-F044-BDCA-EF6AC9C621FB}" type="sibTrans" cxnId="{B1FBEEF2-379D-BF49-9EC8-7B630EBEC77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DCC9A17-90FA-0D46-A9E3-CF992BBD3CFE}" type="pres">
      <dgm:prSet presAssocID="{F8EFFFE3-ADFF-704E-A6BA-7382C4654C87}" presName="cycle" presStyleCnt="0">
        <dgm:presLayoutVars>
          <dgm:dir/>
          <dgm:resizeHandles val="exact"/>
        </dgm:presLayoutVars>
      </dgm:prSet>
      <dgm:spPr/>
    </dgm:pt>
    <dgm:pt modelId="{163FB26F-D984-B04E-B07B-A78B9AA9B464}" type="pres">
      <dgm:prSet presAssocID="{26FE344F-1124-ED44-AB33-6CF808D83D69}" presName="dummy" presStyleCnt="0"/>
      <dgm:spPr/>
    </dgm:pt>
    <dgm:pt modelId="{D0EA8B42-5D0C-1949-A10B-EE1FE4C3487B}" type="pres">
      <dgm:prSet presAssocID="{26FE344F-1124-ED44-AB33-6CF808D83D69}" presName="node" presStyleLbl="revTx" presStyleIdx="0" presStyleCnt="2" custRadScaleRad="157352" custRadScaleInc="-374">
        <dgm:presLayoutVars>
          <dgm:bulletEnabled val="1"/>
        </dgm:presLayoutVars>
      </dgm:prSet>
      <dgm:spPr/>
    </dgm:pt>
    <dgm:pt modelId="{14D2928E-45B2-7749-A052-1C422B7FF00C}" type="pres">
      <dgm:prSet presAssocID="{C821DE99-FD4B-8E4D-A2F1-032133D1D0DC}" presName="sibTrans" presStyleLbl="node1" presStyleIdx="0" presStyleCnt="2" custAng="0" custScaleY="46048" custLinFactNeighborX="-3181" custLinFactNeighborY="-13347"/>
      <dgm:spPr/>
    </dgm:pt>
    <dgm:pt modelId="{EB9B3E4B-5087-3D48-8562-19E234E8E5E8}" type="pres">
      <dgm:prSet presAssocID="{4FDE6306-6982-D54E-A189-465A2E4A6F4A}" presName="dummy" presStyleCnt="0"/>
      <dgm:spPr/>
    </dgm:pt>
    <dgm:pt modelId="{085A9749-551B-A64C-9F70-8520920DBE50}" type="pres">
      <dgm:prSet presAssocID="{4FDE6306-6982-D54E-A189-465A2E4A6F4A}" presName="node" presStyleLbl="revTx" presStyleIdx="1" presStyleCnt="2" custRadScaleRad="138439" custRadScaleInc="425">
        <dgm:presLayoutVars>
          <dgm:bulletEnabled val="1"/>
        </dgm:presLayoutVars>
      </dgm:prSet>
      <dgm:spPr/>
    </dgm:pt>
    <dgm:pt modelId="{9807024C-F1C0-4344-8A88-26B086E7A8D9}" type="pres">
      <dgm:prSet presAssocID="{948D2573-2DE1-F044-BDCA-EF6AC9C621FB}" presName="sibTrans" presStyleLbl="node1" presStyleIdx="1" presStyleCnt="2"/>
      <dgm:spPr/>
    </dgm:pt>
  </dgm:ptLst>
  <dgm:cxnLst>
    <dgm:cxn modelId="{94E41201-2A50-CD48-B05D-3B04FE64FE63}" type="presOf" srcId="{C821DE99-FD4B-8E4D-A2F1-032133D1D0DC}" destId="{14D2928E-45B2-7749-A052-1C422B7FF00C}" srcOrd="0" destOrd="0" presId="urn:microsoft.com/office/officeart/2005/8/layout/cycle1"/>
    <dgm:cxn modelId="{8F789A57-1655-244D-B3DC-D2D942E35FFF}" srcId="{F8EFFFE3-ADFF-704E-A6BA-7382C4654C87}" destId="{26FE344F-1124-ED44-AB33-6CF808D83D69}" srcOrd="0" destOrd="0" parTransId="{37F52A5D-609E-D640-B043-D826290D259F}" sibTransId="{C821DE99-FD4B-8E4D-A2F1-032133D1D0DC}"/>
    <dgm:cxn modelId="{F4442674-7D4D-F945-AC5E-3ED9BA40C6D1}" type="presOf" srcId="{948D2573-2DE1-F044-BDCA-EF6AC9C621FB}" destId="{9807024C-F1C0-4344-8A88-26B086E7A8D9}" srcOrd="0" destOrd="0" presId="urn:microsoft.com/office/officeart/2005/8/layout/cycle1"/>
    <dgm:cxn modelId="{1581309A-D0C4-694B-9638-E668036A57D2}" type="presOf" srcId="{26FE344F-1124-ED44-AB33-6CF808D83D69}" destId="{D0EA8B42-5D0C-1949-A10B-EE1FE4C3487B}" srcOrd="0" destOrd="0" presId="urn:microsoft.com/office/officeart/2005/8/layout/cycle1"/>
    <dgm:cxn modelId="{7C2B2CE0-7F7A-7348-A6CC-D9BBEAE1F46E}" type="presOf" srcId="{F8EFFFE3-ADFF-704E-A6BA-7382C4654C87}" destId="{8DCC9A17-90FA-0D46-A9E3-CF992BBD3CFE}" srcOrd="0" destOrd="0" presId="urn:microsoft.com/office/officeart/2005/8/layout/cycle1"/>
    <dgm:cxn modelId="{D6A0D9ED-E261-9740-8E18-6631AB3B9AF4}" type="presOf" srcId="{4FDE6306-6982-D54E-A189-465A2E4A6F4A}" destId="{085A9749-551B-A64C-9F70-8520920DBE50}" srcOrd="0" destOrd="0" presId="urn:microsoft.com/office/officeart/2005/8/layout/cycle1"/>
    <dgm:cxn modelId="{B1FBEEF2-379D-BF49-9EC8-7B630EBEC775}" srcId="{F8EFFFE3-ADFF-704E-A6BA-7382C4654C87}" destId="{4FDE6306-6982-D54E-A189-465A2E4A6F4A}" srcOrd="1" destOrd="0" parTransId="{CDF3B054-9203-D74C-B9A8-8760B5C37A2C}" sibTransId="{948D2573-2DE1-F044-BDCA-EF6AC9C621FB}"/>
    <dgm:cxn modelId="{F7C3FF21-2046-1742-AA5E-8A8AFC2F48A7}" type="presParOf" srcId="{8DCC9A17-90FA-0D46-A9E3-CF992BBD3CFE}" destId="{163FB26F-D984-B04E-B07B-A78B9AA9B464}" srcOrd="0" destOrd="0" presId="urn:microsoft.com/office/officeart/2005/8/layout/cycle1"/>
    <dgm:cxn modelId="{E9F2D6D2-81A5-B14C-94CF-31CEE648BC4B}" type="presParOf" srcId="{8DCC9A17-90FA-0D46-A9E3-CF992BBD3CFE}" destId="{D0EA8B42-5D0C-1949-A10B-EE1FE4C3487B}" srcOrd="1" destOrd="0" presId="urn:microsoft.com/office/officeart/2005/8/layout/cycle1"/>
    <dgm:cxn modelId="{41DAD84B-4976-A24E-9087-8231DFD70D67}" type="presParOf" srcId="{8DCC9A17-90FA-0D46-A9E3-CF992BBD3CFE}" destId="{14D2928E-45B2-7749-A052-1C422B7FF00C}" srcOrd="2" destOrd="0" presId="urn:microsoft.com/office/officeart/2005/8/layout/cycle1"/>
    <dgm:cxn modelId="{FC484BBF-54BC-6043-89A2-61B844C8F1CF}" type="presParOf" srcId="{8DCC9A17-90FA-0D46-A9E3-CF992BBD3CFE}" destId="{EB9B3E4B-5087-3D48-8562-19E234E8E5E8}" srcOrd="3" destOrd="0" presId="urn:microsoft.com/office/officeart/2005/8/layout/cycle1"/>
    <dgm:cxn modelId="{5EE128A2-17CF-CE4C-9282-657B75D5D588}" type="presParOf" srcId="{8DCC9A17-90FA-0D46-A9E3-CF992BBD3CFE}" destId="{085A9749-551B-A64C-9F70-8520920DBE50}" srcOrd="4" destOrd="0" presId="urn:microsoft.com/office/officeart/2005/8/layout/cycle1"/>
    <dgm:cxn modelId="{AED19A08-3E11-3E4F-9BE1-9B694D0C663A}" type="presParOf" srcId="{8DCC9A17-90FA-0D46-A9E3-CF992BBD3CFE}" destId="{9807024C-F1C0-4344-8A88-26B086E7A8D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A8B42-5D0C-1949-A10B-EE1FE4C3487B}">
      <dsp:nvSpPr>
        <dsp:cNvPr id="0" name=""/>
        <dsp:cNvSpPr/>
      </dsp:nvSpPr>
      <dsp:spPr>
        <a:xfrm>
          <a:off x="4099809" y="497793"/>
          <a:ext cx="944724" cy="944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Love Neighbor</a:t>
          </a:r>
        </a:p>
      </dsp:txBody>
      <dsp:txXfrm>
        <a:off x="4099809" y="497793"/>
        <a:ext cx="944724" cy="944724"/>
      </dsp:txXfrm>
    </dsp:sp>
    <dsp:sp modelId="{14D2928E-45B2-7749-A052-1C422B7FF00C}">
      <dsp:nvSpPr>
        <dsp:cNvPr id="0" name=""/>
        <dsp:cNvSpPr/>
      </dsp:nvSpPr>
      <dsp:spPr>
        <a:xfrm>
          <a:off x="2830598" y="-417"/>
          <a:ext cx="1941146" cy="1941146"/>
        </a:xfrm>
        <a:prstGeom prst="circularArrow">
          <a:avLst>
            <a:gd name="adj1" fmla="val 9490"/>
            <a:gd name="adj2" fmla="val 685643"/>
            <a:gd name="adj3" fmla="val 7847422"/>
            <a:gd name="adj4" fmla="val 2266934"/>
            <a:gd name="adj5" fmla="val 11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A9749-551B-A64C-9F70-8520920DBE50}">
      <dsp:nvSpPr>
        <dsp:cNvPr id="0" name=""/>
        <dsp:cNvSpPr/>
      </dsp:nvSpPr>
      <dsp:spPr>
        <a:xfrm>
          <a:off x="2557809" y="497793"/>
          <a:ext cx="944724" cy="944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Love God</a:t>
          </a:r>
        </a:p>
      </dsp:txBody>
      <dsp:txXfrm>
        <a:off x="2557809" y="497793"/>
        <a:ext cx="944724" cy="944724"/>
      </dsp:txXfrm>
    </dsp:sp>
    <dsp:sp modelId="{9807024C-F1C0-4344-8A88-26B086E7A8D9}">
      <dsp:nvSpPr>
        <dsp:cNvPr id="0" name=""/>
        <dsp:cNvSpPr/>
      </dsp:nvSpPr>
      <dsp:spPr>
        <a:xfrm>
          <a:off x="2830598" y="-417"/>
          <a:ext cx="1941146" cy="1941146"/>
        </a:xfrm>
        <a:prstGeom prst="circularArrow">
          <a:avLst>
            <a:gd name="adj1" fmla="val 9490"/>
            <a:gd name="adj2" fmla="val 685643"/>
            <a:gd name="adj3" fmla="val 18647422"/>
            <a:gd name="adj4" fmla="val 13066934"/>
            <a:gd name="adj5" fmla="val 11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A8B42-5D0C-1949-A10B-EE1FE4C3487B}">
      <dsp:nvSpPr>
        <dsp:cNvPr id="0" name=""/>
        <dsp:cNvSpPr/>
      </dsp:nvSpPr>
      <dsp:spPr>
        <a:xfrm>
          <a:off x="9665573" y="1770460"/>
          <a:ext cx="3360290" cy="336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Out Reach</a:t>
          </a:r>
        </a:p>
      </dsp:txBody>
      <dsp:txXfrm>
        <a:off x="9665573" y="1770460"/>
        <a:ext cx="3360290" cy="3360290"/>
      </dsp:txXfrm>
    </dsp:sp>
    <dsp:sp modelId="{14D2928E-45B2-7749-A052-1C422B7FF00C}">
      <dsp:nvSpPr>
        <dsp:cNvPr id="0" name=""/>
        <dsp:cNvSpPr/>
      </dsp:nvSpPr>
      <dsp:spPr>
        <a:xfrm>
          <a:off x="1726376" y="3718686"/>
          <a:ext cx="9754518" cy="2824128"/>
        </a:xfrm>
        <a:prstGeom prst="circularArrow">
          <a:avLst>
            <a:gd name="adj1" fmla="val 6717"/>
            <a:gd name="adj2" fmla="val 450765"/>
            <a:gd name="adj3" fmla="val 10349235"/>
            <a:gd name="adj4" fmla="val 0"/>
            <a:gd name="adj5" fmla="val 78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A9749-551B-A64C-9F70-8520920DBE50}">
      <dsp:nvSpPr>
        <dsp:cNvPr id="0" name=""/>
        <dsp:cNvSpPr/>
      </dsp:nvSpPr>
      <dsp:spPr>
        <a:xfrm>
          <a:off x="531287" y="1770460"/>
          <a:ext cx="3360290" cy="336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In Reach</a:t>
          </a:r>
        </a:p>
      </dsp:txBody>
      <dsp:txXfrm>
        <a:off x="531287" y="1770460"/>
        <a:ext cx="3360290" cy="3360290"/>
      </dsp:txXfrm>
    </dsp:sp>
    <dsp:sp modelId="{9807024C-F1C0-4344-8A88-26B086E7A8D9}">
      <dsp:nvSpPr>
        <dsp:cNvPr id="0" name=""/>
        <dsp:cNvSpPr/>
      </dsp:nvSpPr>
      <dsp:spPr>
        <a:xfrm>
          <a:off x="1757883" y="-3106798"/>
          <a:ext cx="9754518" cy="9754518"/>
        </a:xfrm>
        <a:prstGeom prst="circularArrow">
          <a:avLst>
            <a:gd name="adj1" fmla="val 6717"/>
            <a:gd name="adj2" fmla="val 450765"/>
            <a:gd name="adj3" fmla="val 21149235"/>
            <a:gd name="adj4" fmla="val 10800000"/>
            <a:gd name="adj5" fmla="val 7837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A8B42-5D0C-1949-A10B-EE1FE4C3487B}">
      <dsp:nvSpPr>
        <dsp:cNvPr id="0" name=""/>
        <dsp:cNvSpPr/>
      </dsp:nvSpPr>
      <dsp:spPr>
        <a:xfrm>
          <a:off x="6954123" y="1114044"/>
          <a:ext cx="2129478" cy="2129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Service</a:t>
          </a:r>
        </a:p>
      </dsp:txBody>
      <dsp:txXfrm>
        <a:off x="6954123" y="1114044"/>
        <a:ext cx="2129478" cy="2129478"/>
      </dsp:txXfrm>
    </dsp:sp>
    <dsp:sp modelId="{14D2928E-45B2-7749-A052-1C422B7FF00C}">
      <dsp:nvSpPr>
        <dsp:cNvPr id="0" name=""/>
        <dsp:cNvSpPr/>
      </dsp:nvSpPr>
      <dsp:spPr>
        <a:xfrm>
          <a:off x="2484978" y="1208615"/>
          <a:ext cx="5594864" cy="2576323"/>
        </a:xfrm>
        <a:prstGeom prst="circularArrow">
          <a:avLst>
            <a:gd name="adj1" fmla="val 7422"/>
            <a:gd name="adj2" fmla="val 507194"/>
            <a:gd name="adj3" fmla="val 10292804"/>
            <a:gd name="adj4" fmla="val 21599998"/>
            <a:gd name="adj5" fmla="val 8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A9749-551B-A64C-9F70-8520920DBE50}">
      <dsp:nvSpPr>
        <dsp:cNvPr id="0" name=""/>
        <dsp:cNvSpPr/>
      </dsp:nvSpPr>
      <dsp:spPr>
        <a:xfrm>
          <a:off x="1805357" y="1114046"/>
          <a:ext cx="2129478" cy="2129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Spirituality</a:t>
          </a:r>
        </a:p>
      </dsp:txBody>
      <dsp:txXfrm>
        <a:off x="1805357" y="1114046"/>
        <a:ext cx="2129478" cy="2129478"/>
      </dsp:txXfrm>
    </dsp:sp>
    <dsp:sp modelId="{9807024C-F1C0-4344-8A88-26B086E7A8D9}">
      <dsp:nvSpPr>
        <dsp:cNvPr id="0" name=""/>
        <dsp:cNvSpPr/>
      </dsp:nvSpPr>
      <dsp:spPr>
        <a:xfrm>
          <a:off x="2673516" y="-1673578"/>
          <a:ext cx="5575247" cy="5575247"/>
        </a:xfrm>
        <a:prstGeom prst="circularArrow">
          <a:avLst>
            <a:gd name="adj1" fmla="val 7448"/>
            <a:gd name="adj2" fmla="val 509326"/>
            <a:gd name="adj3" fmla="val 21090672"/>
            <a:gd name="adj4" fmla="val 10799998"/>
            <a:gd name="adj5" fmla="val 8689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C17A-287D-834D-88A9-8445E3CE8C1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77AF3-395F-BE45-BD0B-B82FA733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Trying something new this year. Traditionally the Festive Meal wrapped up the Stewardship Campaign, this year we’re starting with the party.</a:t>
            </a:r>
          </a:p>
          <a:p>
            <a:endParaRPr lang="en-US" dirty="0"/>
          </a:p>
          <a:p>
            <a:r>
              <a:rPr lang="en-US" dirty="0"/>
              <a:t>Timeline: Starting with the party, giving thanks for our blessings, ending with the Ministry Fair and the invitation to commit Time, Talent &amp; Treasure on the same Sunday.</a:t>
            </a:r>
          </a:p>
          <a:p>
            <a:endParaRPr lang="en-US" dirty="0"/>
          </a:p>
          <a:p>
            <a:r>
              <a:rPr lang="en-US" dirty="0"/>
              <a:t>Throw to Fr. Patrick to talk about the development of the 2020 Vision and invitation to generosity.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self-assessed. How the church sees itself falling into these areas.</a:t>
            </a:r>
          </a:p>
          <a:p>
            <a:endParaRPr lang="en-US" dirty="0"/>
          </a:p>
          <a:p>
            <a:r>
              <a:rPr lang="en-US" dirty="0"/>
              <a:t>Briefly look at two of our most interesting low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3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“Measures the degree to which members believe that their faith is central to their lives rather than peripheral or episodic.</a:t>
            </a:r>
          </a:p>
          <a:p>
            <a:endParaRPr lang="en-US" dirty="0"/>
          </a:p>
          <a:p>
            <a:r>
              <a:rPr lang="en-US" dirty="0"/>
              <a:t>Mild correlation to Hospitality Index. Strong correlation to the percent of household income that members give to the church.”</a:t>
            </a:r>
          </a:p>
          <a:p>
            <a:endParaRPr lang="en-US" dirty="0"/>
          </a:p>
          <a:p>
            <a:r>
              <a:rPr lang="en-US" dirty="0"/>
              <a:t>These are indexed responses, so while few actively disagreed with any of these things, the level of agreement was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9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“Captures the congregation’s feelings about the quality of the worship experience.”</a:t>
            </a:r>
          </a:p>
          <a:p>
            <a:endParaRPr lang="en-US" dirty="0"/>
          </a:p>
          <a:p>
            <a:r>
              <a:rPr lang="en-US" dirty="0"/>
              <a:t>Remember on our flexibility index: About willingness to adapt worship.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77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much to cover, but salient points</a:t>
            </a:r>
          </a:p>
          <a:p>
            <a:endParaRPr lang="en-US" dirty="0"/>
          </a:p>
          <a:p>
            <a:r>
              <a:rPr lang="en-US" dirty="0"/>
              <a:t>Heterodox is my nice way of saying heretical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69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I’ve been explaining it thusly.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1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“Saying: St. Paul’s wants you to be creative about mission. If this isn’t your mission, what is?”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36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stuff doesn’t happen if it’s up to Fr. Patrick to make it happen.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8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this happens because we recognize the way the budget supports the mission of the church</a:t>
            </a:r>
          </a:p>
          <a:p>
            <a:endParaRPr lang="en-US" dirty="0"/>
          </a:p>
          <a:p>
            <a:r>
              <a:rPr lang="en-US" dirty="0"/>
              <a:t>This year, the auditor helped us calculate how much of our budget is used for mission/program and how much for administration. I was shocked to learn that, according to GAAP, we’re at 79% Program, 21% Administration. The mission of St. Paul’s happens because we support the budget.</a:t>
            </a:r>
          </a:p>
          <a:p>
            <a:endParaRPr lang="en-US" dirty="0"/>
          </a:p>
          <a:p>
            <a:r>
              <a:rPr lang="en-US" dirty="0"/>
              <a:t>In other words, the budget blesses you and blesses the world.</a:t>
            </a:r>
          </a:p>
          <a:p>
            <a:endParaRPr lang="en-US" dirty="0"/>
          </a:p>
          <a:p>
            <a:r>
              <a:rPr lang="en-US" dirty="0"/>
              <a:t>::Throw to David::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4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Vestry Letter: 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first called Abram by saying, “Go from your country and your kindred and your father’s house to the land that I will show you.” God made Abram a promise: “I will make of you a great nation, and I will bless you, and make your name great, so that you will be a blessing…and in you all the families of the earth shall be blessed.” (Genesis 12:1-3) In Abram’s footsteps, we have been bestowed with great blessings: as individuals and as a congregation. This year, the vestry asks: Where is God calling us to move forward? And how can we join God and Abram in being a blessing?”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we support this compelling vision of a more connected and connecting parish?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8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really too much to cover, so sharing salient aggregate detail and what especially stood out to the vestry.</a:t>
            </a:r>
          </a:p>
          <a:p>
            <a:endParaRPr lang="en-US" dirty="0"/>
          </a:p>
          <a:p>
            <a:r>
              <a:rPr lang="en-US" dirty="0"/>
              <a:t>Overall, the top three priorities of the congregation are…</a:t>
            </a:r>
          </a:p>
          <a:p>
            <a:endParaRPr lang="en-US" dirty="0"/>
          </a:p>
          <a:p>
            <a:r>
              <a:rPr lang="en-US" dirty="0"/>
              <a:t>#1 appears in the top 3 of 92% of those surveyed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if there’s a focus on a desire to draw young folks and young families, let’s think about what they need?</a:t>
            </a:r>
          </a:p>
          <a:p>
            <a:endParaRPr lang="en-US" dirty="0"/>
          </a:p>
          <a:p>
            <a:r>
              <a:rPr lang="en-US" dirty="0"/>
              <a:t>While age groups tend to share similar weight to most priorities, younger folks stand out in a few areas.</a:t>
            </a:r>
          </a:p>
          <a:p>
            <a:endParaRPr lang="en-US" dirty="0"/>
          </a:p>
          <a:p>
            <a:r>
              <a:rPr lang="en-US" dirty="0"/>
              <a:t>Young folks want relationships, attempts to reach new people and outreach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in 15% of congregations called “Power-Focused” congregations. High degree of interest and focus on Clergy and Lay Leadership. Main way to move to higher satisfaction is to put focus on 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5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Satisfaction, High Energy means we are in the ”Chaos Quadrant” (barely)  (Want to move to the High-High “Transformational” quadrant.)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3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Together, these are drivers make up the Operating System, or Organizational Culture.</a:t>
            </a:r>
          </a:p>
          <a:p>
            <a:endParaRPr lang="en-US" dirty="0"/>
          </a:p>
          <a:p>
            <a:r>
              <a:rPr lang="en-US" dirty="0"/>
              <a:t>STAR QUESTION #3. Less willingness to adapt worship.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9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Determined through discernment of questions relating to type of theology a church generally ascribes to and level of flexibility within the congregation.</a:t>
            </a:r>
          </a:p>
          <a:p>
            <a:endParaRPr lang="en-US" dirty="0"/>
          </a:p>
          <a:p>
            <a:r>
              <a:rPr lang="en-US" dirty="0"/>
              <a:t>Whereas there are value judgements assumed with the first quadrant (There’s a good quadrant to be in…) Here this is just a description and there are positives and negatives.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77AF3-395F-BE45-BD0B-B82FA733F3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5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4CB3-CD8C-C34D-886F-E7E3E739E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446C1-2386-514D-A0C8-137624587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BCBD9-752D-7344-A68D-B20FDF58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BCE98-9CD5-0144-8BDB-7219B19B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73E1D-9139-264C-A897-930CEF9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5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7D40-AB53-D240-8408-946C944D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BCA9C-5009-6D44-9208-6D4031C5C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117B9-E80C-F046-84AB-7CB2BEDE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78DE1-D312-4A47-A750-D2125D4C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CE6E-BFD8-4F4B-82C3-C2C023BB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4BC03-3F1C-2D48-AE6D-9FA52C64D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B82D4-8242-8A4A-9E4E-C134EED66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521F1-C2FA-1A47-87F5-D5891CCE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2656C-009E-9548-8C88-DBDB2C70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FAA8A-282B-ED4D-B305-A5DDF41F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2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103BE-A4D8-A64F-AC9E-CF1AE307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EFF43-858D-3B42-A6EF-48238DB9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7FAEA-A543-9C4C-988F-E0433BB6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527E-413D-134B-B621-B35C0140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67621-DAD1-CD4F-9281-83F31A4F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0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43B4-3025-6F4B-B377-FACBA521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95931-9475-1249-87C1-83352EDA9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836C3-1C5B-5C48-8A97-91A52F0F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10993-DA7E-664B-BA6C-1501719F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9BC83-B254-4746-B807-6F9B5322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C918-3D23-2C43-AED5-4E17A48B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DBD1-422A-564C-99B3-D0265CF88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13013-6492-F043-B856-3A5EAB315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06899-16C7-4B4B-BCFF-8F53DCAC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51D41-0AF4-DD40-A2E4-4AF9F9D3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09DCE-0C14-4642-A604-E7246076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02F3-159E-1245-8C27-42BA3E88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3D696-6A69-2045-AAC8-5E1CD2AB3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2FC04-BD6E-EA47-B476-5561F7BC7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CCA53-8909-D442-A07A-2E24EF81F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EB30C-1DD9-C145-8991-A743BBD6A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780AA-CA6C-0540-837F-8997B855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D6A0C-6F42-7345-B022-E2D5B968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743EA-610F-5E4F-B404-08F5F6AA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1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317D-A470-334E-B25D-736CEFA5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F62F0-8720-654B-941F-554B81EC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033BC-A990-CB44-9E0D-0E5B089F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61290-EB2D-CE48-AD25-C6E3B6A8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AD843-6B67-D941-B4E6-40B95998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62F70-3D47-FD4E-AF94-68FB2EC5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F9627-82D1-D94C-A6E8-E9468823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1DA0-6565-E444-8843-00BDD92A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24C89-EE59-C745-AEB8-FCFDC6EDE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2442C-782B-0744-A907-C0EB196D7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5A2CD-C49D-5043-8FAE-6E5CE81F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42401-88CF-3447-827B-8D8DA5A0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952EE-D5F2-FA4C-BD0D-05197116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7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FC76-1E1A-1D4C-BBAD-DFFF71E4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499E6-6706-F646-940F-F0D9C758A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09EB5-7159-CD48-81F7-03A7951B6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2A9B0-91C0-5A4C-A1CC-F758E1C2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37AE9-63E7-1F42-82C6-5C24F31A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4C28E-1B86-7844-B027-346D5430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61794-AF2B-C84C-BC3D-5F8B5461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686B3-15DE-8946-BE55-E3D2E8249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DBB3-3240-CE46-8176-AF70059E5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A28A-2C8C-9643-BD26-9937EEF4DAA7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0BDE-B7AA-DA48-B135-0F8975B32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B1986-4B95-9A42-BA17-1D02CD689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3E45-052F-5B49-9598-D46913BE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lyevQ1LW7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C46C-BC17-B64A-B45F-3A6818091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55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2019 Annual Giving Campaign Kick-Off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2FA0B-21C2-2246-96D2-A06CCC151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CE9-0F2B-D147-9FDD-23F2E3EB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251" y="2640774"/>
            <a:ext cx="5173495" cy="295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4B307-DAF6-564E-BC48-904043AC1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281" y="5597057"/>
            <a:ext cx="4167434" cy="10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2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C1C5-C6F9-3A49-B27D-25B4CC70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Paul’s Theology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0AE3F8-0AB9-A44B-8E14-A9C02A6FA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01" y="1381243"/>
            <a:ext cx="8597997" cy="14668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99289-49A8-5C41-B38F-9D01D651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663" y="2848131"/>
            <a:ext cx="8552671" cy="38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7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EA12-3440-CD49-8355-A79ECE20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Paul’s Flexibility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046F60-FC50-CA49-99B2-41315B83F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3399" y="1287762"/>
            <a:ext cx="8605201" cy="16053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EFAAFE-2025-9747-B776-26A70B6BE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0" y="2893102"/>
            <a:ext cx="9239258" cy="37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3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56F9-B3DC-F44D-9D90-D9FA4381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Paul’s Operating System </a:t>
            </a:r>
            <a:r>
              <a:rPr lang="en-US" sz="3200" i="1" dirty="0"/>
              <a:t>(Organizational Culture)</a:t>
            </a:r>
            <a:endParaRPr lang="en-US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FDC3D0-E92C-FE49-813B-4AD433339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9618" y="1825625"/>
            <a:ext cx="7112764" cy="4351338"/>
          </a:xfrm>
        </p:spPr>
      </p:pic>
    </p:spTree>
    <p:extLst>
      <p:ext uri="{BB962C8B-B14F-4D97-AF65-F5344CB8AC3E}">
        <p14:creationId xmlns:p14="http://schemas.microsoft.com/office/powerpoint/2010/main" val="262186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1055ED-0D71-0642-9A23-9FCD0D58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Paul’s Operating System </a:t>
            </a:r>
            <a:r>
              <a:rPr lang="en-US" sz="3600" i="1" dirty="0"/>
              <a:t>(Progressive-Settled)</a:t>
            </a:r>
            <a:endParaRPr lang="en-US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FCC1A-3EE7-694E-888A-FFCDCDC2E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 its Best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4C9F9-B167-AE4D-9635-41900D6B8E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Intellectually open, but pays attention to structure &amp; ritual</a:t>
            </a:r>
          </a:p>
          <a:p>
            <a:r>
              <a:rPr lang="en-US" dirty="0"/>
              <a:t>Respect for diversity</a:t>
            </a:r>
          </a:p>
          <a:p>
            <a:r>
              <a:rPr lang="en-US" dirty="0"/>
              <a:t>Honors and respects hand-to-hand ministry</a:t>
            </a:r>
          </a:p>
          <a:p>
            <a:r>
              <a:rPr lang="en-US" dirty="0"/>
              <a:t>Encourages members to ministry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79C10-EA29-C344-812D-A98636ECC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 Its Worst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FCD149-E899-8148-A1DE-2A4E0CA040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Loss of missional focus leads to routines</a:t>
            </a:r>
          </a:p>
          <a:p>
            <a:r>
              <a:rPr lang="en-US" dirty="0"/>
              <a:t>Can get stuck in historic modes of ministry</a:t>
            </a:r>
          </a:p>
          <a:p>
            <a:r>
              <a:rPr lang="en-US" dirty="0"/>
              <a:t>Burnout as ministers try to keep aging ministries going</a:t>
            </a:r>
          </a:p>
          <a:p>
            <a:r>
              <a:rPr lang="en-US" dirty="0"/>
              <a:t>Accepting everybody means a loss in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5831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FABA89-D675-4849-88BC-9F7C1E99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EA0954-C5BB-B04F-9F98-B176A26FB6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 Scores</a:t>
            </a:r>
          </a:p>
          <a:p>
            <a:pPr lvl="1"/>
            <a:r>
              <a:rPr lang="en-US" dirty="0"/>
              <a:t>Conflict Management</a:t>
            </a:r>
          </a:p>
          <a:p>
            <a:r>
              <a:rPr lang="en-US" dirty="0"/>
              <a:t>Moderate Scores</a:t>
            </a:r>
          </a:p>
          <a:p>
            <a:pPr lvl="1"/>
            <a:r>
              <a:rPr lang="en-US" dirty="0"/>
              <a:t>Morale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r>
              <a:rPr lang="en-US" dirty="0"/>
              <a:t>Readiness for Ministry</a:t>
            </a:r>
          </a:p>
          <a:p>
            <a:r>
              <a:rPr lang="en-US" dirty="0"/>
              <a:t>Low Scores</a:t>
            </a:r>
          </a:p>
          <a:p>
            <a:pPr lvl="1"/>
            <a:r>
              <a:rPr lang="en-US" dirty="0"/>
              <a:t>Hospitality</a:t>
            </a:r>
          </a:p>
          <a:p>
            <a:pPr lvl="1"/>
            <a:r>
              <a:rPr lang="en-US" dirty="0"/>
              <a:t>Spiritual Vitality</a:t>
            </a:r>
          </a:p>
          <a:p>
            <a:pPr lvl="1"/>
            <a:r>
              <a:rPr lang="en-US" dirty="0"/>
              <a:t>Engagement in Education</a:t>
            </a:r>
          </a:p>
          <a:p>
            <a:pPr lvl="1"/>
            <a:r>
              <a:rPr lang="en-US" dirty="0"/>
              <a:t>Worship and Music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EBB4686-7625-814C-9CEC-E5C7762481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1318" y="365125"/>
            <a:ext cx="5442703" cy="6176963"/>
          </a:xfrm>
        </p:spPr>
      </p:pic>
    </p:spTree>
    <p:extLst>
      <p:ext uri="{BB962C8B-B14F-4D97-AF65-F5344CB8AC3E}">
        <p14:creationId xmlns:p14="http://schemas.microsoft.com/office/powerpoint/2010/main" val="42479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3129-F626-214A-B43F-0A8C4BD2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Vitality Index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7E1483-E6B4-314A-810C-6138A7CD3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0857" y="1254972"/>
            <a:ext cx="8530283" cy="146479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A9062-FC34-9B4A-AD80-8C6CDEB2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53" y="2719768"/>
            <a:ext cx="7916893" cy="40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8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2020-A5C8-9E44-9FE8-210753B6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 and Music Index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B57891-7622-1C4B-99BC-F56FB38AA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4100" y="1286858"/>
            <a:ext cx="7543800" cy="711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C004A-D341-7A4C-B60E-399DA952E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998058"/>
            <a:ext cx="73914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4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7CC3-7246-9B4B-8E09-3C5A468D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Survey Standouts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FC89B-088A-5F49-AB07-7E9C1B647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Low Spiritual Vitality</a:t>
            </a:r>
          </a:p>
          <a:p>
            <a:r>
              <a:rPr lang="en-US" sz="3600" dirty="0"/>
              <a:t>Low Regard for Music, but Low Flexibility in changing worship</a:t>
            </a:r>
          </a:p>
          <a:p>
            <a:r>
              <a:rPr lang="en-US" sz="3600" dirty="0"/>
              <a:t>Focus and Priority on Education &amp; Welcoming Young Families</a:t>
            </a:r>
          </a:p>
          <a:p>
            <a:pPr lvl="1"/>
            <a:r>
              <a:rPr lang="en-US" sz="3200" dirty="0"/>
              <a:t>Who desire effective outreach, education, and connection</a:t>
            </a:r>
          </a:p>
          <a:p>
            <a:r>
              <a:rPr lang="en-US" sz="3600" dirty="0"/>
              <a:t>An Operating System that honors established ministry, but struggles with leadership burnout</a:t>
            </a:r>
          </a:p>
        </p:txBody>
      </p:sp>
    </p:spTree>
    <p:extLst>
      <p:ext uri="{BB962C8B-B14F-4D97-AF65-F5344CB8AC3E}">
        <p14:creationId xmlns:p14="http://schemas.microsoft.com/office/powerpoint/2010/main" val="366804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7C40-96C9-F047-9B3A-934B5307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Missional Learning in the Vestry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509A9-11A0-1040-A1BA-9A4DC5B76D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Vestry Retreat Texts</a:t>
            </a:r>
          </a:p>
          <a:p>
            <a:pPr lvl="1"/>
            <a:r>
              <a:rPr lang="en-US" dirty="0"/>
              <a:t>Survey &amp; </a:t>
            </a:r>
            <a:r>
              <a:rPr lang="en-US" dirty="0" err="1"/>
              <a:t>Roxburgh</a:t>
            </a:r>
            <a:r>
              <a:rPr lang="en-US" dirty="0"/>
              <a:t> Book</a:t>
            </a:r>
          </a:p>
          <a:p>
            <a:r>
              <a:rPr lang="en-US" dirty="0"/>
              <a:t>Continued to Read and Discuss as the year went forward</a:t>
            </a:r>
          </a:p>
          <a:p>
            <a:r>
              <a:rPr lang="en-US" dirty="0"/>
              <a:t>2020 Vision starts to coalesce as we bring the survey and </a:t>
            </a:r>
            <a:r>
              <a:rPr lang="en-US" dirty="0" err="1"/>
              <a:t>Roxburgh</a:t>
            </a:r>
            <a:r>
              <a:rPr lang="en-US" dirty="0"/>
              <a:t> into conversation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247B5F-2FE6-5442-82B8-6642EE7B8C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49693" y="624303"/>
            <a:ext cx="3767488" cy="5822483"/>
          </a:xfrm>
        </p:spPr>
      </p:pic>
    </p:spTree>
    <p:extLst>
      <p:ext uri="{BB962C8B-B14F-4D97-AF65-F5344CB8AC3E}">
        <p14:creationId xmlns:p14="http://schemas.microsoft.com/office/powerpoint/2010/main" val="106780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7C40-96C9-F047-9B3A-934B5307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Missional Church “Thesis”: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49C85-B3D5-F743-B39E-EF34FA21D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Membership decline in Mainline Protestant Churches is a sociological force that has been happening since World War II.</a:t>
            </a:r>
          </a:p>
          <a:p>
            <a:r>
              <a:rPr lang="en-US" b="1" i="1" dirty="0"/>
              <a:t>There is no magic pill that stops this.</a:t>
            </a:r>
          </a:p>
          <a:p>
            <a:r>
              <a:rPr lang="en-US" dirty="0"/>
              <a:t>The anxiety this decline produces leads the faithful to profoundly wrong (but usually implicit) theological beliefs about who and where God is.</a:t>
            </a:r>
          </a:p>
          <a:p>
            <a:pPr lvl="1"/>
            <a:r>
              <a:rPr lang="en-US" dirty="0"/>
              <a:t>God is mine.</a:t>
            </a:r>
          </a:p>
          <a:p>
            <a:pPr lvl="1"/>
            <a:r>
              <a:rPr lang="en-US" dirty="0"/>
              <a:t>God is exclusively in church.</a:t>
            </a:r>
          </a:p>
          <a:p>
            <a:pPr lvl="1"/>
            <a:r>
              <a:rPr lang="en-US" dirty="0"/>
              <a:t>Christ wants us to take care of each other before others.</a:t>
            </a:r>
          </a:p>
          <a:p>
            <a:r>
              <a:rPr lang="en-US" dirty="0"/>
              <a:t>These heterodox beliefs about God’s nature and location lead to expressions of faith (practices) that are attractional, isolationist, and, in the extreme, antagonistic to the neighborhood and neighbors.</a:t>
            </a:r>
          </a:p>
        </p:txBody>
      </p:sp>
    </p:spTree>
    <p:extLst>
      <p:ext uri="{BB962C8B-B14F-4D97-AF65-F5344CB8AC3E}">
        <p14:creationId xmlns:p14="http://schemas.microsoft.com/office/powerpoint/2010/main" val="2720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D74B-30F5-B446-9BBF-9A8AC8BC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Welcome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94F80-1C50-F048-8413-51BBDEFB5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Why are we here?</a:t>
            </a:r>
          </a:p>
          <a:p>
            <a:endParaRPr lang="en-US" sz="4000" b="1" dirty="0"/>
          </a:p>
          <a:p>
            <a:r>
              <a:rPr lang="en-US" sz="4000" b="1" dirty="0"/>
              <a:t>Annual Giving Campaign Timeline</a:t>
            </a:r>
          </a:p>
          <a:p>
            <a:pPr lvl="1"/>
            <a:r>
              <a:rPr lang="en-US" sz="3600" b="1" dirty="0"/>
              <a:t>Kick-Off Celebration, Today</a:t>
            </a:r>
          </a:p>
          <a:p>
            <a:pPr lvl="1"/>
            <a:r>
              <a:rPr lang="en-US" sz="3600" b="1" dirty="0"/>
              <a:t>Bishop’s Visit, September 29</a:t>
            </a:r>
            <a:r>
              <a:rPr lang="en-US" sz="3600" b="1" baseline="30000" dirty="0"/>
              <a:t>th</a:t>
            </a:r>
            <a:endParaRPr lang="en-US" sz="3600" b="1" dirty="0"/>
          </a:p>
          <a:p>
            <a:pPr lvl="1"/>
            <a:r>
              <a:rPr lang="en-US" sz="3600" b="1" dirty="0"/>
              <a:t>Annual Giving Focus during Worship in October</a:t>
            </a:r>
          </a:p>
          <a:p>
            <a:pPr lvl="1"/>
            <a:r>
              <a:rPr lang="en-US" sz="3600" b="1" dirty="0"/>
              <a:t>Ingathering Sunday &amp; Ministry Fair, All Saints’ Sunday, November 3</a:t>
            </a:r>
            <a:r>
              <a:rPr lang="en-US" sz="3600" b="1" baseline="30000" dirty="0"/>
              <a:t>rd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0505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306E-797A-4E47-8C08-A9771EA8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Missional Church “Thesis”: 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94A89-B963-B84E-B6EF-D7D2F0092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Decline reveals a </a:t>
            </a:r>
            <a:r>
              <a:rPr lang="en-US" b="1" i="1" dirty="0"/>
              <a:t>spiritual</a:t>
            </a:r>
            <a:r>
              <a:rPr lang="en-US" dirty="0"/>
              <a:t> sickness, not a programmatic one.</a:t>
            </a:r>
          </a:p>
          <a:p>
            <a:r>
              <a:rPr lang="en-US" dirty="0"/>
              <a:t>Churches are less connected to God, less connected to each other, and extremely less connected to neighborhood.</a:t>
            </a:r>
          </a:p>
          <a:p>
            <a:r>
              <a:rPr lang="en-US" dirty="0"/>
              <a:t>Recovery from this sickness requires spiritual depth AND depth of service.</a:t>
            </a:r>
          </a:p>
          <a:p>
            <a:pPr lvl="1"/>
            <a:r>
              <a:rPr lang="en-US" dirty="0"/>
              <a:t>Developed through regular, recurring practices.</a:t>
            </a:r>
          </a:p>
          <a:p>
            <a:r>
              <a:rPr lang="en-US" dirty="0"/>
              <a:t>(Which, incidentally, is basically what Jesus was talking about the whole time.)</a:t>
            </a:r>
          </a:p>
          <a:p>
            <a:r>
              <a:rPr lang="en-US" dirty="0">
                <a:hlinkClick r:id="rId2"/>
              </a:rPr>
              <a:t>Agape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F47517-FCF4-7B4A-8B0B-27A9381B0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006190"/>
              </p:ext>
            </p:extLst>
          </p:nvPr>
        </p:nvGraphicFramePr>
        <p:xfrm>
          <a:off x="2564780" y="3278459"/>
          <a:ext cx="7602344" cy="19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CFB7CD5-4D4C-3142-8502-EFD698E6E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823991"/>
              </p:ext>
            </p:extLst>
          </p:nvPr>
        </p:nvGraphicFramePr>
        <p:xfrm>
          <a:off x="-422710" y="298530"/>
          <a:ext cx="17204687" cy="690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02B7D08-8E2F-454A-B8F0-3CA1719B9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74"/>
              </p:ext>
            </p:extLst>
          </p:nvPr>
        </p:nvGraphicFramePr>
        <p:xfrm>
          <a:off x="1083527" y="2069830"/>
          <a:ext cx="10559740" cy="437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Circular Arrow 7">
            <a:extLst>
              <a:ext uri="{FF2B5EF4-FFF2-40B4-BE49-F238E27FC236}">
                <a16:creationId xmlns:a16="http://schemas.microsoft.com/office/drawing/2014/main" id="{F1736102-E127-E840-89C2-263F3BBE1D86}"/>
              </a:ext>
            </a:extLst>
          </p:cNvPr>
          <p:cNvSpPr/>
          <p:nvPr/>
        </p:nvSpPr>
        <p:spPr>
          <a:xfrm rot="10800000">
            <a:off x="3565965" y="2460975"/>
            <a:ext cx="5594864" cy="2576323"/>
          </a:xfrm>
          <a:prstGeom prst="circularArrow">
            <a:avLst>
              <a:gd name="adj1" fmla="val 7422"/>
              <a:gd name="adj2" fmla="val 507194"/>
              <a:gd name="adj3" fmla="val 10292804"/>
              <a:gd name="adj4" fmla="val 21599998"/>
              <a:gd name="adj5" fmla="val 865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E9CE9E8C-0747-6644-A746-052810B08630}"/>
              </a:ext>
            </a:extLst>
          </p:cNvPr>
          <p:cNvSpPr/>
          <p:nvPr/>
        </p:nvSpPr>
        <p:spPr>
          <a:xfrm rot="10800000">
            <a:off x="1486138" y="1176551"/>
            <a:ext cx="9754518" cy="2824128"/>
          </a:xfrm>
          <a:prstGeom prst="circularArrow">
            <a:avLst>
              <a:gd name="adj1" fmla="val 6717"/>
              <a:gd name="adj2" fmla="val 450765"/>
              <a:gd name="adj3" fmla="val 10349235"/>
              <a:gd name="adj4" fmla="val 0"/>
              <a:gd name="adj5" fmla="val 783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1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E57E-AD21-6545-9D8D-FDAD3D1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have we initially responded?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2934-BE01-474F-9758-522AAA02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Way of Love: Practice-focused invitation from the Presiding Bishop and our Bishop. Turn, Learn, Pray, Worship, Bless, Go, Rest</a:t>
            </a:r>
          </a:p>
          <a:p>
            <a:r>
              <a:rPr lang="en-US" sz="3200" dirty="0"/>
              <a:t>Children’s Chapel: Children-focused time for spiritual reflection and formation during the 10:45am service.</a:t>
            </a:r>
          </a:p>
          <a:p>
            <a:r>
              <a:rPr lang="en-US" sz="3200" dirty="0"/>
              <a:t>Missional-Church Focused Sermons</a:t>
            </a:r>
          </a:p>
          <a:p>
            <a:r>
              <a:rPr lang="en-US" sz="3200" dirty="0"/>
              <a:t>Return of School Year Kick-Off Ice Cream Social &amp; Blessing of Backpacks</a:t>
            </a:r>
          </a:p>
          <a:p>
            <a:r>
              <a:rPr lang="en-US" sz="3200" dirty="0"/>
              <a:t>Ministry Fair, November 3: Invitation to get involved</a:t>
            </a:r>
          </a:p>
        </p:txBody>
      </p:sp>
    </p:spTree>
    <p:extLst>
      <p:ext uri="{BB962C8B-B14F-4D97-AF65-F5344CB8AC3E}">
        <p14:creationId xmlns:p14="http://schemas.microsoft.com/office/powerpoint/2010/main" val="3644811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3DBB-8997-4447-B1B5-AF87FB6F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5F52-3BB3-6E47-B6A9-718169D5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Grow Spiritual and Service Depth through invitation to practices.</a:t>
            </a:r>
          </a:p>
          <a:p>
            <a:endParaRPr lang="en-US" sz="3200" dirty="0"/>
          </a:p>
          <a:p>
            <a:r>
              <a:rPr lang="en-US" sz="3200" dirty="0"/>
              <a:t>Three Foci</a:t>
            </a:r>
          </a:p>
          <a:p>
            <a:pPr lvl="1"/>
            <a:r>
              <a:rPr lang="en-US" sz="2800" dirty="0"/>
              <a:t>Love God: Worship</a:t>
            </a:r>
          </a:p>
          <a:p>
            <a:pPr lvl="1"/>
            <a:r>
              <a:rPr lang="en-US" sz="2800" dirty="0"/>
              <a:t>Love Neighbor: Outreach</a:t>
            </a:r>
          </a:p>
          <a:p>
            <a:pPr lvl="1"/>
            <a:r>
              <a:rPr lang="en-US" sz="2800" dirty="0"/>
              <a:t>Love God &amp; Neighbor: </a:t>
            </a:r>
            <a:r>
              <a:rPr lang="en-US" sz="2800" dirty="0" err="1"/>
              <a:t>Inreach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9907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9247-10DC-D545-B0FE-FF42EB16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God: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D3F2-7080-A14C-AA5E-A228D31BC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Worship is the cornerstone of a parish community. It is THE thing that we all do together.</a:t>
            </a:r>
          </a:p>
          <a:p>
            <a:r>
              <a:rPr lang="en-US" dirty="0"/>
              <a:t>Puzzle: Low satisfaction in music coupled with low flexibility in worship change with a sprinkling of too few people in the choir.</a:t>
            </a:r>
          </a:p>
          <a:p>
            <a:r>
              <a:rPr lang="en-US" dirty="0"/>
              <a:t>Cheapest/Easiest Solution: More people step up to join the choir.</a:t>
            </a:r>
          </a:p>
          <a:p>
            <a:r>
              <a:rPr lang="en-US" dirty="0"/>
              <a:t>Solution for 2020: Choral Scholar Program</a:t>
            </a:r>
          </a:p>
          <a:p>
            <a:pPr lvl="1"/>
            <a:r>
              <a:rPr lang="en-US" dirty="0"/>
              <a:t>One paid student section leader per section (SAB)</a:t>
            </a:r>
          </a:p>
          <a:p>
            <a:pPr lvl="1"/>
            <a:r>
              <a:rPr lang="en-US" dirty="0"/>
              <a:t>Cost: $3,150</a:t>
            </a:r>
          </a:p>
          <a:p>
            <a:pPr lvl="2"/>
            <a:r>
              <a:rPr lang="en-US" dirty="0"/>
              <a:t>$1,000 from diocesan matching grant for parish-based campus ministry</a:t>
            </a:r>
          </a:p>
        </p:txBody>
      </p:sp>
    </p:spTree>
    <p:extLst>
      <p:ext uri="{BB962C8B-B14F-4D97-AF65-F5344CB8AC3E}">
        <p14:creationId xmlns:p14="http://schemas.microsoft.com/office/powerpoint/2010/main" val="17201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7E30-6ACE-3E46-956B-005AD21A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Neighbor: Missional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46EE5-4D65-084D-9FF6-F547176F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Service is at the core of Christian self-definition. Outreach is important to our identity as St. Paul’s.</a:t>
            </a:r>
          </a:p>
          <a:p>
            <a:r>
              <a:rPr lang="en-US" dirty="0"/>
              <a:t>Puzzle: We love our extant outreach ministries (attractional in nature), but we have incredibly low participation.</a:t>
            </a:r>
          </a:p>
          <a:p>
            <a:r>
              <a:rPr lang="en-US" dirty="0"/>
              <a:t>Query: Is it possible that our allegiance to extant ministry narrows our mindset of what outreach could be? Are we afraid of experimenting something new because we don’t want to be disloyal?</a:t>
            </a:r>
          </a:p>
          <a:p>
            <a:r>
              <a:rPr lang="en-US" dirty="0"/>
              <a:t>Cheapest/Easiest Solution: More people step up and participate in current ministries.</a:t>
            </a:r>
          </a:p>
          <a:p>
            <a:r>
              <a:rPr lang="en-US" dirty="0"/>
              <a:t>Solution for 2020: Missional Microgrants</a:t>
            </a:r>
          </a:p>
          <a:p>
            <a:pPr lvl="1"/>
            <a:r>
              <a:rPr lang="en-US" dirty="0"/>
              <a:t>Opportunities for parishioners to leverage the Lay Discernment Committee and the resources of the parish to experiment in mission.</a:t>
            </a:r>
          </a:p>
          <a:p>
            <a:pPr lvl="1"/>
            <a:r>
              <a:rPr lang="en-US" dirty="0"/>
              <a:t>Cost: $3,000 seed-fund</a:t>
            </a:r>
          </a:p>
        </p:txBody>
      </p:sp>
    </p:spTree>
    <p:extLst>
      <p:ext uri="{BB962C8B-B14F-4D97-AF65-F5344CB8AC3E}">
        <p14:creationId xmlns:p14="http://schemas.microsoft.com/office/powerpoint/2010/main" val="30186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3EC1-FFEB-9248-BA0D-7CA1B6BF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God &amp; Neighbor: </a:t>
            </a:r>
            <a:r>
              <a:rPr lang="en-US" dirty="0" err="1"/>
              <a:t>Inreach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BD96-EF3D-2F44-BF28-C986536D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more we get to know each other in the context of holy fellowship &amp; spiritual practice, the more we know God, the more we are able to focus our efforts outward.</a:t>
            </a:r>
          </a:p>
          <a:p>
            <a:r>
              <a:rPr lang="en-US" dirty="0"/>
              <a:t>Puzzle: We desire to “make necessary changes to attract young families.” Young families desire opportunities to build relationship and spirituality.</a:t>
            </a:r>
          </a:p>
          <a:p>
            <a:r>
              <a:rPr lang="en-US" dirty="0"/>
              <a:t>Cheapest/Easiest Solution: We start to invite new people (of many different ages) into our relationship groups.</a:t>
            </a:r>
          </a:p>
          <a:p>
            <a:r>
              <a:rPr lang="en-US" dirty="0"/>
              <a:t>Solution for 2020: </a:t>
            </a:r>
            <a:r>
              <a:rPr lang="en-US" dirty="0" err="1"/>
              <a:t>Inreach</a:t>
            </a:r>
            <a:r>
              <a:rPr lang="en-US" dirty="0"/>
              <a:t> Microgrants</a:t>
            </a:r>
          </a:p>
          <a:p>
            <a:pPr lvl="1"/>
            <a:r>
              <a:rPr lang="en-US" dirty="0"/>
              <a:t>Money set aside for parishioners to brainstorm and execute spiritual and fellowship-focused events open to the congregation.</a:t>
            </a:r>
          </a:p>
          <a:p>
            <a:pPr lvl="1"/>
            <a:r>
              <a:rPr lang="en-US" dirty="0"/>
              <a:t>Cost: $3,000 seed-fund</a:t>
            </a:r>
          </a:p>
        </p:txBody>
      </p:sp>
    </p:spTree>
    <p:extLst>
      <p:ext uri="{BB962C8B-B14F-4D97-AF65-F5344CB8AC3E}">
        <p14:creationId xmlns:p14="http://schemas.microsoft.com/office/powerpoint/2010/main" val="13097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5BAE7F-A0F0-7E44-BC6B-84D31BD72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9401"/>
            <a:ext cx="9144000" cy="85633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Love Neighbor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F81BC3-6F7D-4048-B497-24935F1A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602"/>
            <a:ext cx="9144000" cy="1655762"/>
          </a:xfrm>
        </p:spPr>
        <p:txBody>
          <a:bodyPr/>
          <a:lstStyle/>
          <a:p>
            <a:r>
              <a:rPr lang="en-US" dirty="0"/>
              <a:t>A 2020 Vision for St. Paul’s Episcopal Church</a:t>
            </a:r>
          </a:p>
          <a:p>
            <a:r>
              <a:rPr lang="en-US" dirty="0"/>
              <a:t>Manhattan, Kansas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DD74C1F-4ADE-F541-9FBE-AC79B2D68DBC}"/>
              </a:ext>
            </a:extLst>
          </p:cNvPr>
          <p:cNvSpPr txBox="1">
            <a:spLocks/>
          </p:cNvSpPr>
          <p:nvPr/>
        </p:nvSpPr>
        <p:spPr>
          <a:xfrm>
            <a:off x="1524000" y="1142175"/>
            <a:ext cx="9144000" cy="8563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Love God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36A7367-DF02-C14B-933F-FBD9A63D3F5C}"/>
              </a:ext>
            </a:extLst>
          </p:cNvPr>
          <p:cNvSpPr txBox="1">
            <a:spLocks/>
          </p:cNvSpPr>
          <p:nvPr/>
        </p:nvSpPr>
        <p:spPr>
          <a:xfrm>
            <a:off x="1524000" y="2765740"/>
            <a:ext cx="9144000" cy="8563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Change the World</a:t>
            </a:r>
          </a:p>
        </p:txBody>
      </p:sp>
    </p:spTree>
    <p:extLst>
      <p:ext uri="{BB962C8B-B14F-4D97-AF65-F5344CB8AC3E}">
        <p14:creationId xmlns:p14="http://schemas.microsoft.com/office/powerpoint/2010/main" val="24228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5C46-54F3-C940-881E-4C4A82EB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 your 2020 Annual Gift to St. Paul’s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047F-F261-3046-87A8-448750919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Generosity to the Budget is Generosity to its Mission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595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C46C-BC17-B64A-B45F-3A6818091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40" y="253174"/>
            <a:ext cx="11712315" cy="2387600"/>
          </a:xfrm>
        </p:spPr>
        <p:txBody>
          <a:bodyPr>
            <a:normAutofit/>
          </a:bodyPr>
          <a:lstStyle/>
          <a:p>
            <a:r>
              <a:rPr lang="en-US" sz="7200" b="1" dirty="0"/>
              <a:t>2019 Annual Giving Campaign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2FA0B-21C2-2246-96D2-A06CCC151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CE9-0F2B-D147-9FDD-23F2E3EB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249" y="2471145"/>
            <a:ext cx="5173495" cy="295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4B307-DAF6-564E-BC48-904043AC1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281" y="5597057"/>
            <a:ext cx="4167434" cy="10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0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EB2C6-4AE9-A548-8ADA-825DECE2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2020 Vision</a:t>
            </a:r>
            <a:br>
              <a:rPr lang="en-US" sz="6600" b="1" dirty="0"/>
            </a:br>
            <a:r>
              <a:rPr lang="en-US" sz="6600" b="1" dirty="0"/>
              <a:t>An Invitation to Love God and Love Neighbor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210D7-9359-3E4E-872E-568059837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90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52C2-C3A0-4C48-B84D-4A0597B4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Two Ways to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83E3-A236-6E47-B832-4101D7EC0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Help us visualize the impact of St. Paul’s in the community using the map &amp; pins</a:t>
            </a:r>
          </a:p>
          <a:p>
            <a:r>
              <a:rPr lang="en-US" sz="4800" dirty="0"/>
              <a:t>Complete your pledge card</a:t>
            </a:r>
          </a:p>
        </p:txBody>
      </p:sp>
    </p:spTree>
    <p:extLst>
      <p:ext uri="{BB962C8B-B14F-4D97-AF65-F5344CB8AC3E}">
        <p14:creationId xmlns:p14="http://schemas.microsoft.com/office/powerpoint/2010/main" val="663611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1B702-66E9-9E43-8890-C032A1B7E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b="1" dirty="0">
                <a:latin typeface="+mn-lt"/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1DF74D-FF27-C647-8D64-08F62C903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8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9C43-077D-C14F-B7C2-563FE487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history/stats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9AC65-F7DA-F641-8BC9-F4D6B451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Vestry hired </a:t>
            </a:r>
            <a:r>
              <a:rPr lang="en-US" i="1" dirty="0"/>
              <a:t>Holy Cow! Consulting</a:t>
            </a:r>
            <a:r>
              <a:rPr lang="en-US" dirty="0"/>
              <a:t> to use their Congregational Assessment Tool to help us learn more about St. Paul’s</a:t>
            </a:r>
          </a:p>
          <a:p>
            <a:r>
              <a:rPr lang="en-US" dirty="0"/>
              <a:t>In Lent 2019, 119 active members were invited to take the survey.</a:t>
            </a:r>
          </a:p>
          <a:p>
            <a:r>
              <a:rPr lang="en-US" dirty="0"/>
              <a:t>69 people responded</a:t>
            </a:r>
          </a:p>
          <a:p>
            <a:endParaRPr lang="en-US" dirty="0"/>
          </a:p>
          <a:p>
            <a:r>
              <a:rPr lang="en-US" dirty="0"/>
              <a:t>The Vestry had the survey data “read” at a meeting on April 16</a:t>
            </a:r>
          </a:p>
          <a:p>
            <a:endParaRPr lang="en-US" dirty="0"/>
          </a:p>
          <a:p>
            <a:r>
              <a:rPr lang="en-US" dirty="0"/>
              <a:t>Survey data was incorporated into discussion at a retreat on April 27</a:t>
            </a:r>
          </a:p>
        </p:txBody>
      </p:sp>
    </p:spTree>
    <p:extLst>
      <p:ext uri="{BB962C8B-B14F-4D97-AF65-F5344CB8AC3E}">
        <p14:creationId xmlns:p14="http://schemas.microsoft.com/office/powerpoint/2010/main" val="28140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3142-DAE8-0D43-858C-D015ED7F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Data: Congregational Priorities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24F70A-702A-3246-9400-D3A67DB30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16168"/>
            <a:ext cx="10515600" cy="3570252"/>
          </a:xfrm>
        </p:spPr>
      </p:pic>
    </p:spTree>
    <p:extLst>
      <p:ext uri="{BB962C8B-B14F-4D97-AF65-F5344CB8AC3E}">
        <p14:creationId xmlns:p14="http://schemas.microsoft.com/office/powerpoint/2010/main" val="307805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3142-DAE8-0D43-858C-D015ED7F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Data: Age Focus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4E3608-9E1C-4C47-8B2B-9A199F9A21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3953" y="126402"/>
            <a:ext cx="4399018" cy="660418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13E1FB-0360-284F-9BEE-19F83FED95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disaggregated by age group, the data gets interesting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8A1B-BAA4-1842-B645-0D548AE9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Data: Drivers of Satisfaction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50D8C1-6344-8F45-B49C-7B6189E1F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9846"/>
            <a:ext cx="10515600" cy="4342896"/>
          </a:xfrm>
        </p:spPr>
      </p:pic>
    </p:spTree>
    <p:extLst>
      <p:ext uri="{BB962C8B-B14F-4D97-AF65-F5344CB8AC3E}">
        <p14:creationId xmlns:p14="http://schemas.microsoft.com/office/powerpoint/2010/main" val="7274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3FDD-7730-EA41-8300-667DCE92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Data: Drivers of Energy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9AF44A-5796-CD4D-A723-E816DCE0F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54497"/>
            <a:ext cx="10515600" cy="3493593"/>
          </a:xfrm>
        </p:spPr>
      </p:pic>
    </p:spTree>
    <p:extLst>
      <p:ext uri="{BB962C8B-B14F-4D97-AF65-F5344CB8AC3E}">
        <p14:creationId xmlns:p14="http://schemas.microsoft.com/office/powerpoint/2010/main" val="413423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9D0B-8600-134A-B0FE-FFD60A22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Energy-Satisfaction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08F709-D6A3-7A4C-AB60-48F2E22AD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9759" y="1315958"/>
            <a:ext cx="6292482" cy="5245553"/>
          </a:xfrm>
        </p:spPr>
      </p:pic>
    </p:spTree>
    <p:extLst>
      <p:ext uri="{BB962C8B-B14F-4D97-AF65-F5344CB8AC3E}">
        <p14:creationId xmlns:p14="http://schemas.microsoft.com/office/powerpoint/2010/main" val="235028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1829</Words>
  <Application>Microsoft Macintosh PowerPoint</Application>
  <PresentationFormat>Widescreen</PresentationFormat>
  <Paragraphs>204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2019 Annual Giving Campaign Kick-Off</vt:lpstr>
      <vt:lpstr>Welcome</vt:lpstr>
      <vt:lpstr>2020 Vision An Invitation to Love God and Love Neighbor</vt:lpstr>
      <vt:lpstr>Survey history/stats</vt:lpstr>
      <vt:lpstr>Survey Data: Congregational Priorities</vt:lpstr>
      <vt:lpstr>Survey Data: Age Focus</vt:lpstr>
      <vt:lpstr>Survey Data: Drivers of Satisfaction</vt:lpstr>
      <vt:lpstr>Survey Data: Drivers of Energy</vt:lpstr>
      <vt:lpstr>The Energy-Satisfaction Map</vt:lpstr>
      <vt:lpstr>St. Paul’s Theology</vt:lpstr>
      <vt:lpstr>St. Paul’s Flexibility</vt:lpstr>
      <vt:lpstr>St. Paul’s Operating System (Organizational Culture)</vt:lpstr>
      <vt:lpstr>St. Paul’s Operating System (Progressive-Settled)</vt:lpstr>
      <vt:lpstr>Performance</vt:lpstr>
      <vt:lpstr>Spiritual Vitality Index</vt:lpstr>
      <vt:lpstr>Worship and Music Index</vt:lpstr>
      <vt:lpstr>Summary of Survey Standouts</vt:lpstr>
      <vt:lpstr>Missional Learning in the Vestry </vt:lpstr>
      <vt:lpstr>The Missional Church “Thesis”: The Problem</vt:lpstr>
      <vt:lpstr>The Missional Church “Thesis”: The Solution</vt:lpstr>
      <vt:lpstr>PowerPoint Presentation</vt:lpstr>
      <vt:lpstr>How have we initially responded?</vt:lpstr>
      <vt:lpstr>What’s Next?</vt:lpstr>
      <vt:lpstr>Love God: Worship</vt:lpstr>
      <vt:lpstr>Love Neighbor: Missional Outreach</vt:lpstr>
      <vt:lpstr>Love God &amp; Neighbor: Inreach</vt:lpstr>
      <vt:lpstr>Love Neighbor</vt:lpstr>
      <vt:lpstr>Consider your 2020 Annual Gift to St. Paul’s</vt:lpstr>
      <vt:lpstr>2019 Annual Giving Campaign</vt:lpstr>
      <vt:lpstr>Two Ways to Respond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Annual Giving Campaign Kick-Off</dc:title>
  <dc:creator>Patrick Funston</dc:creator>
  <cp:lastModifiedBy>Patrick Funston</cp:lastModifiedBy>
  <cp:revision>18</cp:revision>
  <dcterms:created xsi:type="dcterms:W3CDTF">2019-09-20T03:14:54Z</dcterms:created>
  <dcterms:modified xsi:type="dcterms:W3CDTF">2019-09-21T03:20:49Z</dcterms:modified>
</cp:coreProperties>
</file>