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0" r:id="rId6"/>
    <p:sldId id="261" r:id="rId7"/>
    <p:sldId id="26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76998"/>
  </p:normalViewPr>
  <p:slideViewPr>
    <p:cSldViewPr snapToGrid="0" snapToObjects="1">
      <p:cViewPr varScale="1">
        <p:scale>
          <a:sx n="65" d="100"/>
          <a:sy n="65" d="100"/>
        </p:scale>
        <p:origin x="1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B03AC-4D24-604F-8C38-07993980E46E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090B-B6EC-D742-8EE0-EAF293E2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Gather &amp; Opening Prayer</a:t>
            </a:r>
          </a:p>
          <a:p>
            <a:endParaRPr lang="en-US" dirty="0"/>
          </a:p>
          <a:p>
            <a:r>
              <a:rPr lang="en-US" dirty="0"/>
              <a:t>Proper 15?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Almighty God, you have given your only Son to be for us a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sacrifice for sin, and also an example of godly life: Give us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grace to receive thankfully the fruits of this redeeming work,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to follow daily in the blessed steps of his most holy life;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Jesus Christ your Son our Lord, who lives and reigns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you and the Holy Spirit, one God, now and for ever.</a:t>
            </a:r>
            <a:br>
              <a:rPr lang="en-US" dirty="0"/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project during this time is a conversation between two documents/ideas.</a:t>
            </a:r>
          </a:p>
          <a:p>
            <a:endParaRPr lang="en-US" dirty="0"/>
          </a:p>
          <a:p>
            <a:r>
              <a:rPr lang="en-US" dirty="0"/>
              <a:t>Catechism: BCP 845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Genesis 12.1-3: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the </a:t>
            </a:r>
            <a:r>
              <a:rPr lang="en-US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said to Abram, ‘Go from your country and your kindred and your father’s house to the land that I will show you. I will make of you a great nation, and I will bless you, and make your name great, so that you will be a blessing. I will bless those who bless you, and the one who curses you I will curse; and in you all the families of the earth shall be blessed.’”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stands out to you in the Catechism? What is interesting?</a:t>
            </a:r>
          </a:p>
          <a:p>
            <a:endParaRPr lang="en-US" dirty="0"/>
          </a:p>
          <a:p>
            <a:r>
              <a:rPr lang="en-US" dirty="0"/>
              <a:t>What stands out to you in the Video?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stands out to you in the Catechism? What is interesting?</a:t>
            </a:r>
          </a:p>
          <a:p>
            <a:endParaRPr lang="en-US" dirty="0"/>
          </a:p>
          <a:p>
            <a:r>
              <a:rPr lang="en-US" dirty="0"/>
              <a:t>What stands out to you in the Video?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first paragraph on BCP 412.</a:t>
            </a:r>
          </a:p>
          <a:p>
            <a:endParaRPr lang="en-US" dirty="0"/>
          </a:p>
          <a:p>
            <a:r>
              <a:rPr lang="en-US" dirty="0"/>
              <a:t>This is the whole deal (followed by the act of the bishop laying hands on your head and saying a prayer).</a:t>
            </a:r>
          </a:p>
          <a:p>
            <a:endParaRPr lang="en-US" dirty="0"/>
          </a:p>
          <a:p>
            <a:r>
              <a:rPr lang="en-US" dirty="0"/>
              <a:t>This is you making a Covenant with God through the Sacraments of the Episcopal Church.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worksheet. Some time to read and then discuss in tables.</a:t>
            </a:r>
          </a:p>
          <a:p>
            <a:endParaRPr lang="en-US" dirty="0"/>
          </a:p>
          <a:p>
            <a:r>
              <a:rPr lang="en-US" dirty="0"/>
              <a:t>Daily Commitment,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090B-B6EC-D742-8EE0-EAF293E2D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BA8F-5ED7-1649-96F0-EC42EC6C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1E0-1B50-E64B-B634-2EFF4ED36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40DE-95E6-4943-8DBB-838FD4F9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4987-AF22-AA43-958C-6A371E66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F685-9400-3249-925D-ABF4B78B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8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DEA4-4AD9-4043-BEBC-3DEDE14F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C460A-4731-D245-BAEB-2D888FAEA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4015A-8436-554F-9335-6552C5A0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7911C-5E41-6142-B6FC-CFC930B5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F865-09FD-7644-9402-7C83D810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4A478-9A54-5541-B22E-786DBE4F6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7B568-9453-E849-989D-2567A486C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B614-26CA-EF47-8399-A19A6014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864D1-EE7F-5242-B6EB-A6AC418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FE92-9D6F-9445-A7B4-97FD7C37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99AD-2C19-8A42-9663-EBA9CD33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AC71-4C0F-1547-8C49-012CE490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7C33-4FED-D048-9487-64723211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EB7F-E17A-D446-8EC5-E3B3F8F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8648-CB1B-D140-83FE-50CCF12D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0C15-6006-AF4A-B04F-1BCB6FA3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2114-D887-EF44-9934-CB7E57CC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6A0A-98D1-D248-81EB-A0F63D6E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B24B4-CA0A-B348-90EA-9BA061B8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351F-BD69-8640-B0EC-FEABD00A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DD1C-AB9C-C34A-855E-4C44C9D5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D6BF0-343D-6344-A11D-5AB5BFC57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44260-BFB1-1848-AB46-12748FBC7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6115E-27EF-E642-8A80-6E2F332B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0F244-C848-9043-BAF6-0C2CDD69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0E2B9-FA54-A94C-AF5D-FF1F3813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7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F28F-4DF2-D447-A671-84F625EF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FA88F-A298-044C-9557-DB6F704F3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FADE3-AEF8-4B42-932B-70CB475A0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CC14E-FB96-A149-8DF5-A2AFED1CC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0CC98-4A2D-0748-95EC-D0B4B6B0B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A80A7-0895-E142-B847-21F3289E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DAFFD-70A0-B642-9B9F-7F3ED337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14165-78B8-F747-A7F7-698930D8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1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CD3A-37E0-0C47-A0B3-3A73D2A5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96F6B-D141-B54F-8010-A5E5A828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F1EDD-F434-1747-AEC8-B4F29A2D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F159D-9153-CD4C-A37C-516EFB05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D68A9-35C4-2343-B2F1-3D2AA5B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13DD8-6F98-A748-BCD9-EBD4F369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5AEB0-801C-1E46-BBAB-220173E9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C210-0DF3-6847-8220-BB210AFA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7134-C985-9847-A6D5-AFEED513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B8D96-4B9C-2440-88FF-038BA62B2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DDF3A-71B7-2E49-9533-921BF50B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E97ED-C187-F047-B1A2-A1B21340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5D70C-84A0-FE43-AFB9-1314DECE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4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D660-4963-1D4D-8633-2DD58333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D900C-60C7-B14E-8E2A-5D8870C09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D447F-E274-4F40-A608-D462FF91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78F1A-3B57-1849-8A45-B35DAA50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4A4B-AFC4-9E40-A6D9-50FD4D4A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8A67-2CCD-4448-80E1-C0B12D6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20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AC252-0C4E-5B4C-8221-B58CCC3D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5F8C5-4D4E-1B4C-8EA6-EDFBDD6D2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CDF12-CF17-EB4C-A855-C29F1C8DC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30A7-E52D-924D-951B-262C2948F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3ADC-9B4B-C74D-B0BC-09ADB17EA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erLIsvlm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Mie2kekL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79A804-B7BF-4D46-A572-0E5D4ABF9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Way of Love</a:t>
            </a:r>
            <a:br>
              <a:rPr lang="en-US" b="1" dirty="0"/>
            </a:br>
            <a:r>
              <a:rPr lang="en-US" b="1" dirty="0"/>
              <a:t>in Conversation with the Catechism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566D691-A9DA-BB41-BB90-2D0BAD98F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St. Paul’s Adult Education, Fall 2019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7F7BCC9-137A-EE4F-B6A1-F286F38F4B13}"/>
              </a:ext>
            </a:extLst>
          </p:cNvPr>
          <p:cNvSpPr txBox="1">
            <a:spLocks/>
          </p:cNvSpPr>
          <p:nvPr/>
        </p:nvSpPr>
        <p:spPr>
          <a:xfrm>
            <a:off x="1524000" y="4156075"/>
            <a:ext cx="9144000" cy="110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BLESS</a:t>
            </a:r>
          </a:p>
        </p:txBody>
      </p:sp>
    </p:spTree>
    <p:extLst>
      <p:ext uri="{BB962C8B-B14F-4D97-AF65-F5344CB8AC3E}">
        <p14:creationId xmlns:p14="http://schemas.microsoft.com/office/powerpoint/2010/main" val="73113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5707C1-0698-8142-BFE4-FFECE890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Remember our Context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0D10A-55B7-334E-AD04-D685BE250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Way of Love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117735-9F0E-774C-94EE-46B64030C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Presiding Bishop Michael Curry</a:t>
            </a:r>
          </a:p>
          <a:p>
            <a:r>
              <a:rPr lang="en-US" dirty="0"/>
              <a:t>“Seven words that point to practices that can train up the spirit to follow in the way of Jesus and to look something like Jesus.”</a:t>
            </a:r>
          </a:p>
          <a:p>
            <a:r>
              <a:rPr lang="en-US" dirty="0"/>
              <a:t>Invitation to a seven-part Rule of Life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77BBC5-E63B-1E4B-A793-839A34593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Catechism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06576F-A572-234F-9403-D5EFCA9232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 and answers about the faith of the Episcopal Church.</a:t>
            </a:r>
          </a:p>
          <a:p>
            <a:r>
              <a:rPr lang="en-US" dirty="0"/>
              <a:t>Divided into sections around doctrinal themes.</a:t>
            </a:r>
          </a:p>
          <a:p>
            <a:r>
              <a:rPr lang="en-US" dirty="0"/>
              <a:t>Implicitly or explicitly the foundation of most Confirmation/Reception formation</a:t>
            </a:r>
          </a:p>
        </p:txBody>
      </p:sp>
    </p:spTree>
    <p:extLst>
      <p:ext uri="{BB962C8B-B14F-4D97-AF65-F5344CB8AC3E}">
        <p14:creationId xmlns:p14="http://schemas.microsoft.com/office/powerpoint/2010/main" val="7358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7F617B-5E33-2346-A63E-35DCF2DB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237107" cy="2852737"/>
          </a:xfrm>
        </p:spPr>
        <p:txBody>
          <a:bodyPr/>
          <a:lstStyle/>
          <a:p>
            <a:r>
              <a:rPr lang="en-US" dirty="0"/>
              <a:t>Bless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7ACE2A-042E-9144-98BF-2A078BA97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Share faith and unselfishly give and serve.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569AB7F-A083-C340-8634-390F95923F14}"/>
              </a:ext>
            </a:extLst>
          </p:cNvPr>
          <p:cNvSpPr txBox="1">
            <a:spLocks/>
          </p:cNvSpPr>
          <p:nvPr/>
        </p:nvSpPr>
        <p:spPr>
          <a:xfrm>
            <a:off x="3478696" y="1736726"/>
            <a:ext cx="7868755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The Old Covenant</a:t>
            </a:r>
          </a:p>
          <a:p>
            <a:pPr algn="r"/>
            <a:r>
              <a:rPr lang="en-US" dirty="0"/>
              <a:t>The New Covenant</a:t>
            </a:r>
          </a:p>
          <a:p>
            <a:pPr algn="r"/>
            <a:r>
              <a:rPr lang="en-US" dirty="0"/>
              <a:t>The Sacraments</a:t>
            </a:r>
          </a:p>
          <a:p>
            <a:pPr algn="r"/>
            <a:r>
              <a:rPr lang="en-US" dirty="0"/>
              <a:t>Other Sacramental Rites</a:t>
            </a:r>
          </a:p>
        </p:txBody>
      </p:sp>
    </p:spTree>
    <p:extLst>
      <p:ext uri="{BB962C8B-B14F-4D97-AF65-F5344CB8AC3E}">
        <p14:creationId xmlns:p14="http://schemas.microsoft.com/office/powerpoint/2010/main" val="121401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844CC-EB57-FE4F-A1FA-6B657511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Bless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43AB6-517C-214B-AF70-ECFD0634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We bless because God has blessed us.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God blesses the world through Covenants.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433FF-BA7D-7349-8E31-5AD59934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43" y="2519890"/>
            <a:ext cx="5184913" cy="29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CC63-71CC-824E-9F16-C88ADF15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and New Covenants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323D-D390-034D-8610-125C1C6C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</a:t>
            </a:r>
            <a:r>
              <a:rPr lang="en-US" i="1" dirty="0"/>
              <a:t>The Old Covenant</a:t>
            </a:r>
            <a:r>
              <a:rPr lang="en-US" dirty="0"/>
              <a:t>, BCP 846</a:t>
            </a:r>
          </a:p>
          <a:p>
            <a:r>
              <a:rPr lang="en-US" dirty="0"/>
              <a:t>Read </a:t>
            </a:r>
            <a:r>
              <a:rPr lang="en-US" i="1" dirty="0"/>
              <a:t>The New Covenant</a:t>
            </a:r>
            <a:r>
              <a:rPr lang="en-US" dirty="0"/>
              <a:t>, BCP 850</a:t>
            </a:r>
          </a:p>
          <a:p>
            <a:endParaRPr lang="en-US" dirty="0"/>
          </a:p>
          <a:p>
            <a:r>
              <a:rPr lang="en-US" dirty="0"/>
              <a:t>The Bible Project: </a:t>
            </a:r>
            <a:r>
              <a:rPr lang="en-US" dirty="0">
                <a:hlinkClick r:id="rId3"/>
              </a:rPr>
              <a:t>Covenants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F7C8-6C81-2449-801F-3E51B523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Sacraments and Other Sacramental 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445E-D962-214B-A23F-FE4F1C6F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</a:t>
            </a:r>
            <a:r>
              <a:rPr lang="en-US" i="1" dirty="0"/>
              <a:t>The Sacraments</a:t>
            </a:r>
            <a:r>
              <a:rPr lang="en-US" dirty="0"/>
              <a:t>, BCP 857</a:t>
            </a:r>
          </a:p>
          <a:p>
            <a:r>
              <a:rPr lang="en-US" dirty="0"/>
              <a:t>Read </a:t>
            </a:r>
            <a:r>
              <a:rPr lang="en-US" i="1" dirty="0"/>
              <a:t>Other Sacramental Rites</a:t>
            </a:r>
            <a:r>
              <a:rPr lang="en-US" dirty="0"/>
              <a:t>, BCP 860</a:t>
            </a:r>
          </a:p>
          <a:p>
            <a:endParaRPr lang="en-US" dirty="0"/>
          </a:p>
          <a:p>
            <a:r>
              <a:rPr lang="en-US" dirty="0"/>
              <a:t>Anglican Foundation: </a:t>
            </a:r>
            <a:r>
              <a:rPr lang="en-US" dirty="0">
                <a:hlinkClick r:id="rId3"/>
              </a:rPr>
              <a:t>Sacraments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F7C8-6C81-2449-801F-3E51B523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445E-D962-214B-A23F-FE4F1C6F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Concerning the Service</a:t>
            </a:r>
            <a:r>
              <a:rPr lang="en-US" dirty="0"/>
              <a:t>, BCP 412</a:t>
            </a:r>
          </a:p>
          <a:p>
            <a:pPr lvl="1"/>
            <a:r>
              <a:rPr lang="en-US" dirty="0"/>
              <a:t>“Public affirmation of their faith and commitment to the responsibilities of their Baptism and to receive the laying on of hands by the bishop.”</a:t>
            </a:r>
          </a:p>
          <a:p>
            <a:endParaRPr lang="en-US" dirty="0"/>
          </a:p>
          <a:p>
            <a:r>
              <a:rPr lang="en-US" dirty="0"/>
              <a:t>Presentation &amp; Examination</a:t>
            </a:r>
          </a:p>
          <a:p>
            <a:pPr marL="0" indent="0">
              <a:buNone/>
            </a:pPr>
            <a:r>
              <a:rPr lang="en-US" sz="2200" i="1" dirty="0"/>
              <a:t>The Bishop asks the candidates    </a:t>
            </a:r>
            <a:r>
              <a:rPr lang="en-US" dirty="0"/>
              <a:t>Do you reaffirm your renunciation of evil?</a:t>
            </a:r>
            <a:br>
              <a:rPr lang="en-US" dirty="0"/>
            </a:br>
            <a:br>
              <a:rPr lang="en-US" dirty="0"/>
            </a:br>
            <a:r>
              <a:rPr lang="en-US" sz="2200" i="1" dirty="0"/>
              <a:t>Candidate</a:t>
            </a:r>
            <a:r>
              <a:rPr lang="en-US" dirty="0"/>
              <a:t>    I do.</a:t>
            </a:r>
            <a:br>
              <a:rPr lang="en-US" dirty="0"/>
            </a:br>
            <a:br>
              <a:rPr lang="en-US" dirty="0"/>
            </a:br>
            <a:r>
              <a:rPr lang="en-US" sz="2200" i="1" dirty="0"/>
              <a:t>Bishop</a:t>
            </a:r>
            <a:r>
              <a:rPr lang="en-US" i="1" dirty="0"/>
              <a:t>   </a:t>
            </a:r>
            <a:r>
              <a:rPr lang="en-US" dirty="0"/>
              <a:t>Do you renew your commitment to Jesus Christ?</a:t>
            </a:r>
            <a:br>
              <a:rPr lang="en-US" dirty="0"/>
            </a:br>
            <a:br>
              <a:rPr lang="en-US" sz="2200" i="1" dirty="0"/>
            </a:br>
            <a:r>
              <a:rPr lang="en-US" sz="2200" i="1" dirty="0"/>
              <a:t>Candidate  </a:t>
            </a:r>
            <a:r>
              <a:rPr lang="en-US" dirty="0"/>
              <a:t>I do, and with God's grace I will follow him as my Savior and Lord.</a:t>
            </a:r>
          </a:p>
        </p:txBody>
      </p:sp>
    </p:spTree>
    <p:extLst>
      <p:ext uri="{BB962C8B-B14F-4D97-AF65-F5344CB8AC3E}">
        <p14:creationId xmlns:p14="http://schemas.microsoft.com/office/powerpoint/2010/main" val="308991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CB39-3F48-164D-982E-CFEAE05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Bless?</a:t>
            </a:r>
            <a:br>
              <a:rPr lang="en-US" dirty="0"/>
            </a:br>
            <a:r>
              <a:rPr lang="en-US" dirty="0"/>
              <a:t>What practices can you take on or renew?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9F8FE-61A1-134A-AA09-85759B0E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068B-9278-D74A-A250-405AE318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F5D3-7456-8B46-9689-82C4BA48C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Cross boundaries, listen deeply, and live like Jesus</a:t>
            </a:r>
          </a:p>
        </p:txBody>
      </p:sp>
    </p:spTree>
    <p:extLst>
      <p:ext uri="{BB962C8B-B14F-4D97-AF65-F5344CB8AC3E}">
        <p14:creationId xmlns:p14="http://schemas.microsoft.com/office/powerpoint/2010/main" val="325264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403</Words>
  <Application>Microsoft Macintosh PowerPoint</Application>
  <PresentationFormat>Widescreen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Way of Love in Conversation with the Catechism</vt:lpstr>
      <vt:lpstr>Remember our Context</vt:lpstr>
      <vt:lpstr>Bless</vt:lpstr>
      <vt:lpstr>Bless</vt:lpstr>
      <vt:lpstr>The Old and New Covenants</vt:lpstr>
      <vt:lpstr>The Sacraments and Other Sacramental Rites</vt:lpstr>
      <vt:lpstr>Confirmation</vt:lpstr>
      <vt:lpstr>How can you Bless? What practices can you take on or renew?</vt:lpstr>
      <vt:lpstr>Next Week: Go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of Love in Conversation with the Catechism</dc:title>
  <dc:creator>Patrick Funston</dc:creator>
  <cp:lastModifiedBy>Patrick Funston</cp:lastModifiedBy>
  <cp:revision>17</cp:revision>
  <dcterms:created xsi:type="dcterms:W3CDTF">2019-08-07T20:12:15Z</dcterms:created>
  <dcterms:modified xsi:type="dcterms:W3CDTF">2019-09-03T21:11:56Z</dcterms:modified>
</cp:coreProperties>
</file>