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notesMasterIdLst>
    <p:notesMasterId r:id="rId10"/>
  </p:notesMasterIdLst>
  <p:sldIdLst>
    <p:sldId id="256" r:id="rId2"/>
    <p:sldId id="257" r:id="rId3"/>
    <p:sldId id="258" r:id="rId4"/>
    <p:sldId id="267" r:id="rId5"/>
    <p:sldId id="261" r:id="rId6"/>
    <p:sldId id="271" r:id="rId7"/>
    <p:sldId id="265" r:id="rId8"/>
    <p:sldId id="266"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76992"/>
  </p:normalViewPr>
  <p:slideViewPr>
    <p:cSldViewPr snapToGrid="0" snapToObjects="1">
      <p:cViewPr varScale="1">
        <p:scale>
          <a:sx n="96" d="100"/>
          <a:sy n="96" d="100"/>
        </p:scale>
        <p:origin x="116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FB03AC-4D24-604F-8C38-07993980E46E}" type="datetimeFigureOut">
              <a:rPr lang="en-US" smtClean="0"/>
              <a:t>9/22/19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8D090B-B6EC-D742-8EE0-EAF293E2D94E}" type="slidenum">
              <a:rPr lang="en-US" smtClean="0"/>
              <a:t>‹#›</a:t>
            </a:fld>
            <a:endParaRPr lang="en-US"/>
          </a:p>
        </p:txBody>
      </p:sp>
    </p:spTree>
    <p:extLst>
      <p:ext uri="{BB962C8B-B14F-4D97-AF65-F5344CB8AC3E}">
        <p14:creationId xmlns:p14="http://schemas.microsoft.com/office/powerpoint/2010/main" val="139594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Gather &amp; Opening Prayer</a:t>
            </a:r>
          </a:p>
          <a:p>
            <a:endParaRPr lang="en-US" dirty="0"/>
          </a:p>
          <a:p>
            <a:r>
              <a:rPr lang="en-US" dirty="0"/>
              <a:t>Proper 21</a:t>
            </a:r>
          </a:p>
        </p:txBody>
      </p:sp>
      <p:sp>
        <p:nvSpPr>
          <p:cNvPr id="4" name="Slide Number Placeholder 3"/>
          <p:cNvSpPr>
            <a:spLocks noGrp="1"/>
          </p:cNvSpPr>
          <p:nvPr>
            <p:ph type="sldNum" sz="quarter" idx="5"/>
          </p:nvPr>
        </p:nvSpPr>
        <p:spPr/>
        <p:txBody>
          <a:bodyPr/>
          <a:lstStyle/>
          <a:p>
            <a:fld id="{488D090B-B6EC-D742-8EE0-EAF293E2D94E}" type="slidenum">
              <a:rPr lang="en-US" smtClean="0"/>
              <a:t>1</a:t>
            </a:fld>
            <a:endParaRPr lang="en-US"/>
          </a:p>
        </p:txBody>
      </p:sp>
    </p:spTree>
    <p:extLst>
      <p:ext uri="{BB962C8B-B14F-4D97-AF65-F5344CB8AC3E}">
        <p14:creationId xmlns:p14="http://schemas.microsoft.com/office/powerpoint/2010/main" val="3333664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project during this time is a conversation between two documents/ideas.</a:t>
            </a:r>
          </a:p>
          <a:p>
            <a:endParaRPr lang="en-US" dirty="0"/>
          </a:p>
          <a:p>
            <a:r>
              <a:rPr lang="en-US" dirty="0"/>
              <a:t>Catechism: BCP 845</a:t>
            </a:r>
          </a:p>
        </p:txBody>
      </p:sp>
      <p:sp>
        <p:nvSpPr>
          <p:cNvPr id="4" name="Slide Number Placeholder 3"/>
          <p:cNvSpPr>
            <a:spLocks noGrp="1"/>
          </p:cNvSpPr>
          <p:nvPr>
            <p:ph type="sldNum" sz="quarter" idx="5"/>
          </p:nvPr>
        </p:nvSpPr>
        <p:spPr/>
        <p:txBody>
          <a:bodyPr/>
          <a:lstStyle/>
          <a:p>
            <a:fld id="{488D090B-B6EC-D742-8EE0-EAF293E2D94E}" type="slidenum">
              <a:rPr lang="en-US" smtClean="0"/>
              <a:t>2</a:t>
            </a:fld>
            <a:endParaRPr lang="en-US"/>
          </a:p>
        </p:txBody>
      </p:sp>
    </p:spTree>
    <p:extLst>
      <p:ext uri="{BB962C8B-B14F-4D97-AF65-F5344CB8AC3E}">
        <p14:creationId xmlns:p14="http://schemas.microsoft.com/office/powerpoint/2010/main" val="1623040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8D090B-B6EC-D742-8EE0-EAF293E2D94E}" type="slidenum">
              <a:rPr lang="en-US" smtClean="0"/>
              <a:t>3</a:t>
            </a:fld>
            <a:endParaRPr lang="en-US"/>
          </a:p>
        </p:txBody>
      </p:sp>
    </p:spTree>
    <p:extLst>
      <p:ext uri="{BB962C8B-B14F-4D97-AF65-F5344CB8AC3E}">
        <p14:creationId xmlns:p14="http://schemas.microsoft.com/office/powerpoint/2010/main" val="31607831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grace? (Sacraments)</a:t>
            </a:r>
          </a:p>
          <a:p>
            <a:r>
              <a:rPr lang="en-US" dirty="0"/>
              <a:t>What is the mission of the church? (The Church)</a:t>
            </a:r>
          </a:p>
          <a:p>
            <a:r>
              <a:rPr lang="en-US" dirty="0"/>
              <a:t>Restoration is not only individual… global… thus, The Christian Hope.</a:t>
            </a:r>
          </a:p>
        </p:txBody>
      </p:sp>
      <p:sp>
        <p:nvSpPr>
          <p:cNvPr id="4" name="Slide Number Placeholder 3"/>
          <p:cNvSpPr>
            <a:spLocks noGrp="1"/>
          </p:cNvSpPr>
          <p:nvPr>
            <p:ph type="sldNum" sz="quarter" idx="5"/>
          </p:nvPr>
        </p:nvSpPr>
        <p:spPr/>
        <p:txBody>
          <a:bodyPr/>
          <a:lstStyle/>
          <a:p>
            <a:fld id="{488D090B-B6EC-D742-8EE0-EAF293E2D94E}" type="slidenum">
              <a:rPr lang="en-US" smtClean="0"/>
              <a:t>4</a:t>
            </a:fld>
            <a:endParaRPr lang="en-US"/>
          </a:p>
        </p:txBody>
      </p:sp>
    </p:spTree>
    <p:extLst>
      <p:ext uri="{BB962C8B-B14F-4D97-AF65-F5344CB8AC3E}">
        <p14:creationId xmlns:p14="http://schemas.microsoft.com/office/powerpoint/2010/main" val="13217727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stands out to you in the Catechism? What is interesting?</a:t>
            </a:r>
          </a:p>
          <a:p>
            <a:endParaRPr lang="en-US" dirty="0"/>
          </a:p>
          <a:p>
            <a:r>
              <a:rPr lang="en-US" dirty="0"/>
              <a:t>Who does the mission of the Church?</a:t>
            </a:r>
          </a:p>
        </p:txBody>
      </p:sp>
      <p:sp>
        <p:nvSpPr>
          <p:cNvPr id="4" name="Slide Number Placeholder 3"/>
          <p:cNvSpPr>
            <a:spLocks noGrp="1"/>
          </p:cNvSpPr>
          <p:nvPr>
            <p:ph type="sldNum" sz="quarter" idx="5"/>
          </p:nvPr>
        </p:nvSpPr>
        <p:spPr/>
        <p:txBody>
          <a:bodyPr/>
          <a:lstStyle/>
          <a:p>
            <a:fld id="{488D090B-B6EC-D742-8EE0-EAF293E2D94E}" type="slidenum">
              <a:rPr lang="en-US" smtClean="0"/>
              <a:t>5</a:t>
            </a:fld>
            <a:endParaRPr lang="en-US"/>
          </a:p>
        </p:txBody>
      </p:sp>
    </p:spTree>
    <p:extLst>
      <p:ext uri="{BB962C8B-B14F-4D97-AF65-F5344CB8AC3E}">
        <p14:creationId xmlns:p14="http://schemas.microsoft.com/office/powerpoint/2010/main" val="30206781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Rest in the Creeds. Historical beliefs, we say together because we hold each other up in our belief.</a:t>
            </a:r>
          </a:p>
          <a:p>
            <a:endParaRPr lang="en-US" dirty="0"/>
          </a:p>
          <a:p>
            <a:r>
              <a:rPr lang="en-US" dirty="0"/>
              <a:t>Pray It. Love It. Live It.</a:t>
            </a:r>
          </a:p>
        </p:txBody>
      </p:sp>
      <p:sp>
        <p:nvSpPr>
          <p:cNvPr id="4" name="Slide Number Placeholder 3"/>
          <p:cNvSpPr>
            <a:spLocks noGrp="1"/>
          </p:cNvSpPr>
          <p:nvPr>
            <p:ph type="sldNum" sz="quarter" idx="5"/>
          </p:nvPr>
        </p:nvSpPr>
        <p:spPr/>
        <p:txBody>
          <a:bodyPr/>
          <a:lstStyle/>
          <a:p>
            <a:fld id="{488D090B-B6EC-D742-8EE0-EAF293E2D94E}" type="slidenum">
              <a:rPr lang="en-US" smtClean="0"/>
              <a:t>6</a:t>
            </a:fld>
            <a:endParaRPr lang="en-US"/>
          </a:p>
        </p:txBody>
      </p:sp>
    </p:spTree>
    <p:extLst>
      <p:ext uri="{BB962C8B-B14F-4D97-AF65-F5344CB8AC3E}">
        <p14:creationId xmlns:p14="http://schemas.microsoft.com/office/powerpoint/2010/main" val="10055684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Handout worksheet. Some time to read and then discuss in tables.</a:t>
            </a:r>
          </a:p>
          <a:p>
            <a:endParaRPr lang="en-US" dirty="0"/>
          </a:p>
          <a:p>
            <a:r>
              <a:rPr lang="en-US" dirty="0"/>
              <a:t>Daily Commitment, Accountability</a:t>
            </a:r>
          </a:p>
        </p:txBody>
      </p:sp>
      <p:sp>
        <p:nvSpPr>
          <p:cNvPr id="4" name="Slide Number Placeholder 3"/>
          <p:cNvSpPr>
            <a:spLocks noGrp="1"/>
          </p:cNvSpPr>
          <p:nvPr>
            <p:ph type="sldNum" sz="quarter" idx="5"/>
          </p:nvPr>
        </p:nvSpPr>
        <p:spPr/>
        <p:txBody>
          <a:bodyPr/>
          <a:lstStyle/>
          <a:p>
            <a:fld id="{488D090B-B6EC-D742-8EE0-EAF293E2D94E}" type="slidenum">
              <a:rPr lang="en-US" smtClean="0"/>
              <a:t>7</a:t>
            </a:fld>
            <a:endParaRPr lang="en-US"/>
          </a:p>
        </p:txBody>
      </p:sp>
    </p:spTree>
    <p:extLst>
      <p:ext uri="{BB962C8B-B14F-4D97-AF65-F5344CB8AC3E}">
        <p14:creationId xmlns:p14="http://schemas.microsoft.com/office/powerpoint/2010/main" val="32436054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8D090B-B6EC-D742-8EE0-EAF293E2D94E}" type="slidenum">
              <a:rPr lang="en-US" smtClean="0"/>
              <a:t>8</a:t>
            </a:fld>
            <a:endParaRPr lang="en-US"/>
          </a:p>
        </p:txBody>
      </p:sp>
    </p:spTree>
    <p:extLst>
      <p:ext uri="{BB962C8B-B14F-4D97-AF65-F5344CB8AC3E}">
        <p14:creationId xmlns:p14="http://schemas.microsoft.com/office/powerpoint/2010/main" val="2920027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3BA8F-5ED7-1649-96F0-EC42EC6C6F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21441E0-1B50-E64B-B634-2EFF4ED367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B9240DE-95E6-4943-8DBB-838FD4F99646}"/>
              </a:ext>
            </a:extLst>
          </p:cNvPr>
          <p:cNvSpPr>
            <a:spLocks noGrp="1"/>
          </p:cNvSpPr>
          <p:nvPr>
            <p:ph type="dt" sz="half" idx="10"/>
          </p:nvPr>
        </p:nvSpPr>
        <p:spPr/>
        <p:txBody>
          <a:bodyPr/>
          <a:lstStyle/>
          <a:p>
            <a:fld id="{5586B75A-687E-405C-8A0B-8D00578BA2C3}" type="datetimeFigureOut">
              <a:rPr lang="en-US" smtClean="0"/>
              <a:pPr/>
              <a:t>9/22/19</a:t>
            </a:fld>
            <a:endParaRPr lang="en-US" dirty="0"/>
          </a:p>
        </p:txBody>
      </p:sp>
      <p:sp>
        <p:nvSpPr>
          <p:cNvPr id="5" name="Footer Placeholder 4">
            <a:extLst>
              <a:ext uri="{FF2B5EF4-FFF2-40B4-BE49-F238E27FC236}">
                <a16:creationId xmlns:a16="http://schemas.microsoft.com/office/drawing/2014/main" id="{BFBE4987-AF22-AA43-958C-6A371E6608B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356F685-9400-3249-925D-ABF4B78B2528}"/>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55980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0DEA4-4AD9-4043-BEBC-3DEDE14FE44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55C460A-4731-D245-BAEB-2D888FAEAC4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C4015A-8436-554F-9335-6552C5A0C78E}"/>
              </a:ext>
            </a:extLst>
          </p:cNvPr>
          <p:cNvSpPr>
            <a:spLocks noGrp="1"/>
          </p:cNvSpPr>
          <p:nvPr>
            <p:ph type="dt" sz="half" idx="10"/>
          </p:nvPr>
        </p:nvSpPr>
        <p:spPr/>
        <p:txBody>
          <a:bodyPr/>
          <a:lstStyle/>
          <a:p>
            <a:fld id="{5586B75A-687E-405C-8A0B-8D00578BA2C3}" type="datetimeFigureOut">
              <a:rPr lang="en-US" smtClean="0"/>
              <a:pPr/>
              <a:t>9/22/19</a:t>
            </a:fld>
            <a:endParaRPr lang="en-US" dirty="0"/>
          </a:p>
        </p:txBody>
      </p:sp>
      <p:sp>
        <p:nvSpPr>
          <p:cNvPr id="5" name="Footer Placeholder 4">
            <a:extLst>
              <a:ext uri="{FF2B5EF4-FFF2-40B4-BE49-F238E27FC236}">
                <a16:creationId xmlns:a16="http://schemas.microsoft.com/office/drawing/2014/main" id="{26C7911C-5E41-6142-B6FC-CFC930B53AF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2FF865-09FD-7644-9402-7C83D8104729}"/>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16348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B4A478-9A54-5541-B22E-786DBE4F69C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AF7B568-9453-E849-989D-2567A486CD2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5AB614-26CA-EF47-8399-A19A60147D98}"/>
              </a:ext>
            </a:extLst>
          </p:cNvPr>
          <p:cNvSpPr>
            <a:spLocks noGrp="1"/>
          </p:cNvSpPr>
          <p:nvPr>
            <p:ph type="dt" sz="half" idx="10"/>
          </p:nvPr>
        </p:nvSpPr>
        <p:spPr/>
        <p:txBody>
          <a:bodyPr/>
          <a:lstStyle/>
          <a:p>
            <a:fld id="{5586B75A-687E-405C-8A0B-8D00578BA2C3}" type="datetimeFigureOut">
              <a:rPr lang="en-US" smtClean="0"/>
              <a:pPr/>
              <a:t>9/22/19</a:t>
            </a:fld>
            <a:endParaRPr lang="en-US" dirty="0"/>
          </a:p>
        </p:txBody>
      </p:sp>
      <p:sp>
        <p:nvSpPr>
          <p:cNvPr id="5" name="Footer Placeholder 4">
            <a:extLst>
              <a:ext uri="{FF2B5EF4-FFF2-40B4-BE49-F238E27FC236}">
                <a16:creationId xmlns:a16="http://schemas.microsoft.com/office/drawing/2014/main" id="{AE7864D1-EE7F-5242-B6EB-A6AC4181767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9ABFE92-9D6F-9445-A7B4-97FD7C3792F1}"/>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70316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C99AD-2C19-8A42-9663-EBA9CD3347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C8AC71-4C0F-1547-8C49-012CE490587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7F7C33-4FED-D048-9487-6472321158D8}"/>
              </a:ext>
            </a:extLst>
          </p:cNvPr>
          <p:cNvSpPr>
            <a:spLocks noGrp="1"/>
          </p:cNvSpPr>
          <p:nvPr>
            <p:ph type="dt" sz="half" idx="10"/>
          </p:nvPr>
        </p:nvSpPr>
        <p:spPr/>
        <p:txBody>
          <a:bodyPr/>
          <a:lstStyle/>
          <a:p>
            <a:fld id="{5586B75A-687E-405C-8A0B-8D00578BA2C3}" type="datetimeFigureOut">
              <a:rPr lang="en-US" smtClean="0"/>
              <a:pPr/>
              <a:t>9/22/19</a:t>
            </a:fld>
            <a:endParaRPr lang="en-US" dirty="0"/>
          </a:p>
        </p:txBody>
      </p:sp>
      <p:sp>
        <p:nvSpPr>
          <p:cNvPr id="5" name="Footer Placeholder 4">
            <a:extLst>
              <a:ext uri="{FF2B5EF4-FFF2-40B4-BE49-F238E27FC236}">
                <a16:creationId xmlns:a16="http://schemas.microsoft.com/office/drawing/2014/main" id="{7F54EB7F-E17A-D446-8EC5-E3B3F8F4F88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F768648-CB1B-D140-83FE-50CCF12D0EB1}"/>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81108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60C15-6006-AF4A-B04F-1BCB6FA3B08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BDF2114-D887-EF44-9934-CB7E57CC04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7F86A0A-98D1-D248-81EB-A0F63D6E1B4C}"/>
              </a:ext>
            </a:extLst>
          </p:cNvPr>
          <p:cNvSpPr>
            <a:spLocks noGrp="1"/>
          </p:cNvSpPr>
          <p:nvPr>
            <p:ph type="dt" sz="half" idx="10"/>
          </p:nvPr>
        </p:nvSpPr>
        <p:spPr/>
        <p:txBody>
          <a:bodyPr/>
          <a:lstStyle/>
          <a:p>
            <a:fld id="{5586B75A-687E-405C-8A0B-8D00578BA2C3}" type="datetimeFigureOut">
              <a:rPr lang="en-US" smtClean="0"/>
              <a:pPr/>
              <a:t>9/22/19</a:t>
            </a:fld>
            <a:endParaRPr lang="en-US" dirty="0"/>
          </a:p>
        </p:txBody>
      </p:sp>
      <p:sp>
        <p:nvSpPr>
          <p:cNvPr id="5" name="Footer Placeholder 4">
            <a:extLst>
              <a:ext uri="{FF2B5EF4-FFF2-40B4-BE49-F238E27FC236}">
                <a16:creationId xmlns:a16="http://schemas.microsoft.com/office/drawing/2014/main" id="{766B24B4-CA0A-B348-90EA-9BA061B8499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08A351F-BD69-8640-B0EC-FEABD00A546E}"/>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12175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2DD1C-AB9C-C34A-855E-4C44C9D5A6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8D6BF0-343D-6344-A11D-5AB5BFC575E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044260-BFB1-1848-AB46-12748FBC74E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366115E-27EF-E642-8A80-6E2F332B8813}"/>
              </a:ext>
            </a:extLst>
          </p:cNvPr>
          <p:cNvSpPr>
            <a:spLocks noGrp="1"/>
          </p:cNvSpPr>
          <p:nvPr>
            <p:ph type="dt" sz="half" idx="10"/>
          </p:nvPr>
        </p:nvSpPr>
        <p:spPr/>
        <p:txBody>
          <a:bodyPr/>
          <a:lstStyle/>
          <a:p>
            <a:fld id="{5586B75A-687E-405C-8A0B-8D00578BA2C3}" type="datetimeFigureOut">
              <a:rPr lang="en-US" smtClean="0"/>
              <a:pPr/>
              <a:t>9/22/19</a:t>
            </a:fld>
            <a:endParaRPr lang="en-US" dirty="0"/>
          </a:p>
        </p:txBody>
      </p:sp>
      <p:sp>
        <p:nvSpPr>
          <p:cNvPr id="6" name="Footer Placeholder 5">
            <a:extLst>
              <a:ext uri="{FF2B5EF4-FFF2-40B4-BE49-F238E27FC236}">
                <a16:creationId xmlns:a16="http://schemas.microsoft.com/office/drawing/2014/main" id="{0680F244-C848-9043-BAF6-0C2CDD69346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ED0E2B9-FA54-A94C-AF5D-FF1F3813A575}"/>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66279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8F28F-4DF2-D447-A671-84F625EFA19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1EFA88F-A298-044C-9557-DB6F704F32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6FFADE3-AEF8-4B42-932B-70CB475A038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7CC14E-FB96-A149-8DF5-A2AFED1CC1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600CC98-4A2D-0748-95EC-D0B4B6B0B8D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5A80A7-0895-E142-B847-21F3289E6307}"/>
              </a:ext>
            </a:extLst>
          </p:cNvPr>
          <p:cNvSpPr>
            <a:spLocks noGrp="1"/>
          </p:cNvSpPr>
          <p:nvPr>
            <p:ph type="dt" sz="half" idx="10"/>
          </p:nvPr>
        </p:nvSpPr>
        <p:spPr/>
        <p:txBody>
          <a:bodyPr/>
          <a:lstStyle/>
          <a:p>
            <a:fld id="{5586B75A-687E-405C-8A0B-8D00578BA2C3}" type="datetimeFigureOut">
              <a:rPr lang="en-US" smtClean="0"/>
              <a:pPr/>
              <a:t>9/22/19</a:t>
            </a:fld>
            <a:endParaRPr lang="en-US" dirty="0"/>
          </a:p>
        </p:txBody>
      </p:sp>
      <p:sp>
        <p:nvSpPr>
          <p:cNvPr id="8" name="Footer Placeholder 7">
            <a:extLst>
              <a:ext uri="{FF2B5EF4-FFF2-40B4-BE49-F238E27FC236}">
                <a16:creationId xmlns:a16="http://schemas.microsoft.com/office/drawing/2014/main" id="{3BADAFFD-70A0-B642-9B9F-7F3ED337617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9B14165-78B8-F747-A7F7-698930D8DDA1}"/>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14717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4CD3A-37E0-0C47-A0B3-3A73D2A545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196F6B-D141-B54F-8010-A5E5A828F1C1}"/>
              </a:ext>
            </a:extLst>
          </p:cNvPr>
          <p:cNvSpPr>
            <a:spLocks noGrp="1"/>
          </p:cNvSpPr>
          <p:nvPr>
            <p:ph type="dt" sz="half" idx="10"/>
          </p:nvPr>
        </p:nvSpPr>
        <p:spPr/>
        <p:txBody>
          <a:bodyPr/>
          <a:lstStyle/>
          <a:p>
            <a:fld id="{5586B75A-687E-405C-8A0B-8D00578BA2C3}" type="datetimeFigureOut">
              <a:rPr lang="en-US" smtClean="0"/>
              <a:pPr/>
              <a:t>9/22/19</a:t>
            </a:fld>
            <a:endParaRPr lang="en-US" dirty="0"/>
          </a:p>
        </p:txBody>
      </p:sp>
      <p:sp>
        <p:nvSpPr>
          <p:cNvPr id="4" name="Footer Placeholder 3">
            <a:extLst>
              <a:ext uri="{FF2B5EF4-FFF2-40B4-BE49-F238E27FC236}">
                <a16:creationId xmlns:a16="http://schemas.microsoft.com/office/drawing/2014/main" id="{533F1EDD-F434-1747-AEC8-B4F29A2D7A5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88F159D-9153-CD4C-A37C-516EFB05385C}"/>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11663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4D68A9-35C4-2343-B2F1-3D2AA5BF3B20}"/>
              </a:ext>
            </a:extLst>
          </p:cNvPr>
          <p:cNvSpPr>
            <a:spLocks noGrp="1"/>
          </p:cNvSpPr>
          <p:nvPr>
            <p:ph type="dt" sz="half" idx="10"/>
          </p:nvPr>
        </p:nvSpPr>
        <p:spPr/>
        <p:txBody>
          <a:bodyPr/>
          <a:lstStyle/>
          <a:p>
            <a:fld id="{5586B75A-687E-405C-8A0B-8D00578BA2C3}" type="datetimeFigureOut">
              <a:rPr lang="en-US" smtClean="0"/>
              <a:pPr/>
              <a:t>9/22/19</a:t>
            </a:fld>
            <a:endParaRPr lang="en-US" dirty="0"/>
          </a:p>
        </p:txBody>
      </p:sp>
      <p:sp>
        <p:nvSpPr>
          <p:cNvPr id="3" name="Footer Placeholder 2">
            <a:extLst>
              <a:ext uri="{FF2B5EF4-FFF2-40B4-BE49-F238E27FC236}">
                <a16:creationId xmlns:a16="http://schemas.microsoft.com/office/drawing/2014/main" id="{8CD13DD8-6F98-A748-BCD9-EBD4F3698AA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6D5AEB0-801C-1E46-BBAB-220173E9A388}"/>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96441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1C210-0DF3-6847-8220-BB210AFA9C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087134-C985-9847-A6D5-AFEED51366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51B8D96-4B9C-2440-88FF-038BA62B2C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D4DDF3A-71B7-2E49-9533-921BF50B7056}"/>
              </a:ext>
            </a:extLst>
          </p:cNvPr>
          <p:cNvSpPr>
            <a:spLocks noGrp="1"/>
          </p:cNvSpPr>
          <p:nvPr>
            <p:ph type="dt" sz="half" idx="10"/>
          </p:nvPr>
        </p:nvSpPr>
        <p:spPr/>
        <p:txBody>
          <a:bodyPr/>
          <a:lstStyle/>
          <a:p>
            <a:fld id="{5586B75A-687E-405C-8A0B-8D00578BA2C3}" type="datetimeFigureOut">
              <a:rPr lang="en-US" smtClean="0"/>
              <a:pPr/>
              <a:t>9/22/19</a:t>
            </a:fld>
            <a:endParaRPr lang="en-US" dirty="0"/>
          </a:p>
        </p:txBody>
      </p:sp>
      <p:sp>
        <p:nvSpPr>
          <p:cNvPr id="6" name="Footer Placeholder 5">
            <a:extLst>
              <a:ext uri="{FF2B5EF4-FFF2-40B4-BE49-F238E27FC236}">
                <a16:creationId xmlns:a16="http://schemas.microsoft.com/office/drawing/2014/main" id="{55CE97ED-C187-F047-B1A2-A1B213409BA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4E5D70C-84A0-FE43-AFB9-1314DECE0B59}"/>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83144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4D660-4963-1D4D-8633-2DD58333F9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54D900C-60C7-B14E-8E2A-5D8870C09F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62D447F-E274-4F40-A608-D462FF91F1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478F1A-3B57-1849-8A45-B35DAA506F9A}"/>
              </a:ext>
            </a:extLst>
          </p:cNvPr>
          <p:cNvSpPr>
            <a:spLocks noGrp="1"/>
          </p:cNvSpPr>
          <p:nvPr>
            <p:ph type="dt" sz="half" idx="10"/>
          </p:nvPr>
        </p:nvSpPr>
        <p:spPr/>
        <p:txBody>
          <a:bodyPr/>
          <a:lstStyle/>
          <a:p>
            <a:fld id="{5586B75A-687E-405C-8A0B-8D00578BA2C3}" type="datetimeFigureOut">
              <a:rPr lang="en-US" smtClean="0"/>
              <a:pPr/>
              <a:t>9/22/19</a:t>
            </a:fld>
            <a:endParaRPr lang="en-US" dirty="0"/>
          </a:p>
        </p:txBody>
      </p:sp>
      <p:sp>
        <p:nvSpPr>
          <p:cNvPr id="6" name="Footer Placeholder 5">
            <a:extLst>
              <a:ext uri="{FF2B5EF4-FFF2-40B4-BE49-F238E27FC236}">
                <a16:creationId xmlns:a16="http://schemas.microsoft.com/office/drawing/2014/main" id="{5F794A4B-AFC4-9E40-A6D9-50FD4D4A589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2FF8A67-2CCD-4448-80E1-C0B12D6CE048}"/>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99995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4000"/>
            <a:lum/>
          </a:blip>
          <a:srcRect/>
          <a:stretch>
            <a:fillRect t="-20000" b="-86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DAC252-0C4E-5B4C-8221-B58CCC3D97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4B5F8C5-4D4E-1B4C-8EA6-EDFBDD6D27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ACDF12-CF17-EB4C-A855-C29F1C8DC0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86B75A-687E-405C-8A0B-8D00578BA2C3}" type="datetimeFigureOut">
              <a:rPr lang="en-US" smtClean="0"/>
              <a:pPr/>
              <a:t>9/22/19</a:t>
            </a:fld>
            <a:endParaRPr lang="en-US" dirty="0"/>
          </a:p>
        </p:txBody>
      </p:sp>
      <p:sp>
        <p:nvSpPr>
          <p:cNvPr id="5" name="Footer Placeholder 4">
            <a:extLst>
              <a:ext uri="{FF2B5EF4-FFF2-40B4-BE49-F238E27FC236}">
                <a16:creationId xmlns:a16="http://schemas.microsoft.com/office/drawing/2014/main" id="{03EC30A7-E52D-924D-951B-262C2948F3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E533ADC-9B4B-C74D-B0BC-09ADB17EA4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69395235"/>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4WYNBjJSYv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0YNeTwWU1R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179A804-B7BF-4D46-A572-0E5D4ABF95A4}"/>
              </a:ext>
            </a:extLst>
          </p:cNvPr>
          <p:cNvSpPr>
            <a:spLocks noGrp="1"/>
          </p:cNvSpPr>
          <p:nvPr>
            <p:ph type="ctrTitle"/>
          </p:nvPr>
        </p:nvSpPr>
        <p:spPr/>
        <p:txBody>
          <a:bodyPr>
            <a:normAutofit fontScale="90000"/>
          </a:bodyPr>
          <a:lstStyle/>
          <a:p>
            <a:r>
              <a:rPr lang="en-US" b="1" dirty="0"/>
              <a:t>The Way of Love</a:t>
            </a:r>
            <a:br>
              <a:rPr lang="en-US" b="1" dirty="0"/>
            </a:br>
            <a:r>
              <a:rPr lang="en-US" b="1" dirty="0"/>
              <a:t>in Conversation with the Catechism</a:t>
            </a:r>
          </a:p>
        </p:txBody>
      </p:sp>
      <p:sp>
        <p:nvSpPr>
          <p:cNvPr id="7" name="Subtitle 6">
            <a:extLst>
              <a:ext uri="{FF2B5EF4-FFF2-40B4-BE49-F238E27FC236}">
                <a16:creationId xmlns:a16="http://schemas.microsoft.com/office/drawing/2014/main" id="{2566D691-A9DA-BB41-BB90-2D0BAD98F988}"/>
              </a:ext>
            </a:extLst>
          </p:cNvPr>
          <p:cNvSpPr>
            <a:spLocks noGrp="1"/>
          </p:cNvSpPr>
          <p:nvPr>
            <p:ph type="subTitle" idx="1"/>
          </p:nvPr>
        </p:nvSpPr>
        <p:spPr/>
        <p:txBody>
          <a:bodyPr/>
          <a:lstStyle/>
          <a:p>
            <a:r>
              <a:rPr lang="en-US" dirty="0"/>
              <a:t>St. Paul’s Adult Education, Fall 2019</a:t>
            </a:r>
          </a:p>
        </p:txBody>
      </p:sp>
      <p:sp>
        <p:nvSpPr>
          <p:cNvPr id="8" name="Title 5">
            <a:extLst>
              <a:ext uri="{FF2B5EF4-FFF2-40B4-BE49-F238E27FC236}">
                <a16:creationId xmlns:a16="http://schemas.microsoft.com/office/drawing/2014/main" id="{27F7BCC9-137A-EE4F-B6A1-F286F38F4B13}"/>
              </a:ext>
            </a:extLst>
          </p:cNvPr>
          <p:cNvSpPr txBox="1">
            <a:spLocks/>
          </p:cNvSpPr>
          <p:nvPr/>
        </p:nvSpPr>
        <p:spPr>
          <a:xfrm>
            <a:off x="1524000" y="4156075"/>
            <a:ext cx="9144000" cy="11017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dirty="0"/>
              <a:t>REST</a:t>
            </a:r>
          </a:p>
        </p:txBody>
      </p:sp>
    </p:spTree>
    <p:extLst>
      <p:ext uri="{BB962C8B-B14F-4D97-AF65-F5344CB8AC3E}">
        <p14:creationId xmlns:p14="http://schemas.microsoft.com/office/powerpoint/2010/main" val="731139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035707C1-0698-8142-BFE4-FFECE890D25A}"/>
              </a:ext>
            </a:extLst>
          </p:cNvPr>
          <p:cNvSpPr>
            <a:spLocks noGrp="1"/>
          </p:cNvSpPr>
          <p:nvPr>
            <p:ph type="title"/>
          </p:nvPr>
        </p:nvSpPr>
        <p:spPr/>
        <p:txBody>
          <a:bodyPr>
            <a:normAutofit/>
          </a:bodyPr>
          <a:lstStyle/>
          <a:p>
            <a:r>
              <a:rPr lang="en-US" sz="5400" b="1" dirty="0"/>
              <a:t>Remember our Context</a:t>
            </a:r>
          </a:p>
        </p:txBody>
      </p:sp>
      <p:sp>
        <p:nvSpPr>
          <p:cNvPr id="9" name="Text Placeholder 8">
            <a:extLst>
              <a:ext uri="{FF2B5EF4-FFF2-40B4-BE49-F238E27FC236}">
                <a16:creationId xmlns:a16="http://schemas.microsoft.com/office/drawing/2014/main" id="{65C0D10A-55B7-334E-AD04-D685BE250CF7}"/>
              </a:ext>
            </a:extLst>
          </p:cNvPr>
          <p:cNvSpPr>
            <a:spLocks noGrp="1"/>
          </p:cNvSpPr>
          <p:nvPr>
            <p:ph type="body" idx="1"/>
          </p:nvPr>
        </p:nvSpPr>
        <p:spPr/>
        <p:txBody>
          <a:bodyPr>
            <a:normAutofit/>
          </a:bodyPr>
          <a:lstStyle/>
          <a:p>
            <a:pPr algn="ctr"/>
            <a:r>
              <a:rPr lang="en-US" sz="4000" dirty="0"/>
              <a:t>The Way of Love</a:t>
            </a:r>
          </a:p>
        </p:txBody>
      </p:sp>
      <p:sp>
        <p:nvSpPr>
          <p:cNvPr id="10" name="Content Placeholder 9">
            <a:extLst>
              <a:ext uri="{FF2B5EF4-FFF2-40B4-BE49-F238E27FC236}">
                <a16:creationId xmlns:a16="http://schemas.microsoft.com/office/drawing/2014/main" id="{55117735-9F0E-774C-94EE-46B64030CC95}"/>
              </a:ext>
            </a:extLst>
          </p:cNvPr>
          <p:cNvSpPr>
            <a:spLocks noGrp="1"/>
          </p:cNvSpPr>
          <p:nvPr>
            <p:ph sz="half" idx="2"/>
          </p:nvPr>
        </p:nvSpPr>
        <p:spPr/>
        <p:txBody>
          <a:bodyPr>
            <a:normAutofit lnSpcReduction="10000"/>
          </a:bodyPr>
          <a:lstStyle/>
          <a:p>
            <a:r>
              <a:rPr lang="en-US" dirty="0"/>
              <a:t>From Presiding Bishop Michael Curry</a:t>
            </a:r>
          </a:p>
          <a:p>
            <a:r>
              <a:rPr lang="en-US" dirty="0"/>
              <a:t>“Seven words that point to practices that can train up the spirit to follow in the way of Jesus and to look something like Jesus.”</a:t>
            </a:r>
          </a:p>
          <a:p>
            <a:r>
              <a:rPr lang="en-US" dirty="0"/>
              <a:t>Invitation to a seven-part Rule of Life</a:t>
            </a:r>
          </a:p>
        </p:txBody>
      </p:sp>
      <p:sp>
        <p:nvSpPr>
          <p:cNvPr id="11" name="Text Placeholder 10">
            <a:extLst>
              <a:ext uri="{FF2B5EF4-FFF2-40B4-BE49-F238E27FC236}">
                <a16:creationId xmlns:a16="http://schemas.microsoft.com/office/drawing/2014/main" id="{8877BBC5-E63B-1E4B-A793-839A345933D4}"/>
              </a:ext>
            </a:extLst>
          </p:cNvPr>
          <p:cNvSpPr>
            <a:spLocks noGrp="1"/>
          </p:cNvSpPr>
          <p:nvPr>
            <p:ph type="body" sz="quarter" idx="3"/>
          </p:nvPr>
        </p:nvSpPr>
        <p:spPr/>
        <p:txBody>
          <a:bodyPr>
            <a:normAutofit/>
          </a:bodyPr>
          <a:lstStyle/>
          <a:p>
            <a:pPr algn="ctr"/>
            <a:r>
              <a:rPr lang="en-US" sz="4000" dirty="0"/>
              <a:t>The Catechism</a:t>
            </a:r>
          </a:p>
        </p:txBody>
      </p:sp>
      <p:sp>
        <p:nvSpPr>
          <p:cNvPr id="12" name="Content Placeholder 11">
            <a:extLst>
              <a:ext uri="{FF2B5EF4-FFF2-40B4-BE49-F238E27FC236}">
                <a16:creationId xmlns:a16="http://schemas.microsoft.com/office/drawing/2014/main" id="{9706576F-A572-234F-9403-D5EFCA923225}"/>
              </a:ext>
            </a:extLst>
          </p:cNvPr>
          <p:cNvSpPr>
            <a:spLocks noGrp="1"/>
          </p:cNvSpPr>
          <p:nvPr>
            <p:ph sz="quarter" idx="4"/>
          </p:nvPr>
        </p:nvSpPr>
        <p:spPr/>
        <p:txBody>
          <a:bodyPr>
            <a:normAutofit lnSpcReduction="10000"/>
          </a:bodyPr>
          <a:lstStyle/>
          <a:p>
            <a:r>
              <a:rPr lang="en-US" dirty="0"/>
              <a:t>Questions and answers about the faith of the Episcopal Church.</a:t>
            </a:r>
          </a:p>
          <a:p>
            <a:r>
              <a:rPr lang="en-US" dirty="0"/>
              <a:t>Divided into sections around doctrinal themes.</a:t>
            </a:r>
          </a:p>
          <a:p>
            <a:r>
              <a:rPr lang="en-US" dirty="0"/>
              <a:t>Implicitly or explicitly the foundation of most Confirmation/Reception formation</a:t>
            </a:r>
          </a:p>
        </p:txBody>
      </p:sp>
    </p:spTree>
    <p:extLst>
      <p:ext uri="{BB962C8B-B14F-4D97-AF65-F5344CB8AC3E}">
        <p14:creationId xmlns:p14="http://schemas.microsoft.com/office/powerpoint/2010/main" val="735850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27F617B-5E33-2346-A63E-35DCF2DB70AE}"/>
              </a:ext>
            </a:extLst>
          </p:cNvPr>
          <p:cNvSpPr>
            <a:spLocks noGrp="1"/>
          </p:cNvSpPr>
          <p:nvPr>
            <p:ph type="title"/>
          </p:nvPr>
        </p:nvSpPr>
        <p:spPr>
          <a:xfrm>
            <a:off x="831850" y="1709738"/>
            <a:ext cx="4237107" cy="2852737"/>
          </a:xfrm>
        </p:spPr>
        <p:txBody>
          <a:bodyPr/>
          <a:lstStyle/>
          <a:p>
            <a:r>
              <a:rPr lang="en-US" dirty="0"/>
              <a:t>Rest</a:t>
            </a:r>
          </a:p>
        </p:txBody>
      </p:sp>
      <p:sp>
        <p:nvSpPr>
          <p:cNvPr id="8" name="Text Placeholder 7">
            <a:extLst>
              <a:ext uri="{FF2B5EF4-FFF2-40B4-BE49-F238E27FC236}">
                <a16:creationId xmlns:a16="http://schemas.microsoft.com/office/drawing/2014/main" id="{347ACE2A-042E-9144-98BF-2A078BA9717C}"/>
              </a:ext>
            </a:extLst>
          </p:cNvPr>
          <p:cNvSpPr>
            <a:spLocks noGrp="1"/>
          </p:cNvSpPr>
          <p:nvPr>
            <p:ph type="body" idx="1"/>
          </p:nvPr>
        </p:nvSpPr>
        <p:spPr/>
        <p:txBody>
          <a:bodyPr>
            <a:normAutofit/>
          </a:bodyPr>
          <a:lstStyle/>
          <a:p>
            <a:r>
              <a:rPr lang="en-US" sz="3200" i="1" dirty="0">
                <a:solidFill>
                  <a:schemeClr val="tx1"/>
                </a:solidFill>
              </a:rPr>
              <a:t>Receive the gift of God’s grace, peace, and restoration</a:t>
            </a:r>
          </a:p>
        </p:txBody>
      </p:sp>
      <p:sp>
        <p:nvSpPr>
          <p:cNvPr id="9" name="Title 6">
            <a:extLst>
              <a:ext uri="{FF2B5EF4-FFF2-40B4-BE49-F238E27FC236}">
                <a16:creationId xmlns:a16="http://schemas.microsoft.com/office/drawing/2014/main" id="{7569AB7F-A083-C340-8634-390F95923F14}"/>
              </a:ext>
            </a:extLst>
          </p:cNvPr>
          <p:cNvSpPr txBox="1">
            <a:spLocks/>
          </p:cNvSpPr>
          <p:nvPr/>
        </p:nvSpPr>
        <p:spPr>
          <a:xfrm>
            <a:off x="3478696" y="1736726"/>
            <a:ext cx="7868755" cy="285273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r>
              <a:rPr lang="en-US" dirty="0"/>
              <a:t>The Christian Hope</a:t>
            </a:r>
          </a:p>
          <a:p>
            <a:pPr algn="r"/>
            <a:r>
              <a:rPr lang="en-US" dirty="0"/>
              <a:t>The Creeds</a:t>
            </a:r>
          </a:p>
        </p:txBody>
      </p:sp>
    </p:spTree>
    <p:extLst>
      <p:ext uri="{BB962C8B-B14F-4D97-AF65-F5344CB8AC3E}">
        <p14:creationId xmlns:p14="http://schemas.microsoft.com/office/powerpoint/2010/main" val="1214018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5A844CC-EB57-FE4F-A1FA-6B65751100D8}"/>
              </a:ext>
            </a:extLst>
          </p:cNvPr>
          <p:cNvSpPr>
            <a:spLocks noGrp="1"/>
          </p:cNvSpPr>
          <p:nvPr>
            <p:ph type="title"/>
          </p:nvPr>
        </p:nvSpPr>
        <p:spPr/>
        <p:txBody>
          <a:bodyPr>
            <a:normAutofit/>
          </a:bodyPr>
          <a:lstStyle/>
          <a:p>
            <a:r>
              <a:rPr lang="en-US" sz="5400" dirty="0"/>
              <a:t>Rest: Receive the Gift of God’s…</a:t>
            </a:r>
          </a:p>
        </p:txBody>
      </p:sp>
      <p:sp>
        <p:nvSpPr>
          <p:cNvPr id="5" name="Content Placeholder 4">
            <a:extLst>
              <a:ext uri="{FF2B5EF4-FFF2-40B4-BE49-F238E27FC236}">
                <a16:creationId xmlns:a16="http://schemas.microsoft.com/office/drawing/2014/main" id="{02843AB6-517C-214B-AF70-ECFD06349501}"/>
              </a:ext>
            </a:extLst>
          </p:cNvPr>
          <p:cNvSpPr>
            <a:spLocks noGrp="1"/>
          </p:cNvSpPr>
          <p:nvPr>
            <p:ph idx="1"/>
          </p:nvPr>
        </p:nvSpPr>
        <p:spPr/>
        <p:txBody>
          <a:bodyPr>
            <a:normAutofit fontScale="92500" lnSpcReduction="20000"/>
          </a:bodyPr>
          <a:lstStyle/>
          <a:p>
            <a:r>
              <a:rPr lang="en-US" sz="4000" dirty="0"/>
              <a:t>Grace</a:t>
            </a:r>
          </a:p>
          <a:p>
            <a:pPr lvl="1"/>
            <a:r>
              <a:rPr lang="en-US" sz="2600" dirty="0"/>
              <a:t>“Grace is God's favor toward us, unearned and undeserved; by grace God forgives our sins, enlightens our minds, stirs our hearts, and strengthens our wills.”</a:t>
            </a:r>
          </a:p>
          <a:p>
            <a:r>
              <a:rPr lang="en-US" sz="4000" dirty="0"/>
              <a:t>Peace</a:t>
            </a:r>
          </a:p>
          <a:p>
            <a:pPr lvl="1"/>
            <a:r>
              <a:rPr lang="en-US" sz="2600" dirty="0"/>
              <a:t>Lack of fear springing from knowledge that God has us</a:t>
            </a:r>
          </a:p>
          <a:p>
            <a:r>
              <a:rPr lang="en-US" sz="4000" dirty="0"/>
              <a:t>Restoration</a:t>
            </a:r>
          </a:p>
          <a:p>
            <a:pPr lvl="1"/>
            <a:r>
              <a:rPr lang="en-US" sz="2600" dirty="0"/>
              <a:t>“The mission of the Church is to restore all people to unity with God and each other in Christ.”</a:t>
            </a:r>
          </a:p>
          <a:p>
            <a:r>
              <a:rPr lang="en-US" sz="4000" dirty="0"/>
              <a:t>REST is possible because God’s sovereign and Grace, Peace and Restoration abound</a:t>
            </a:r>
          </a:p>
        </p:txBody>
      </p:sp>
    </p:spTree>
    <p:extLst>
      <p:ext uri="{BB962C8B-B14F-4D97-AF65-F5344CB8AC3E}">
        <p14:creationId xmlns:p14="http://schemas.microsoft.com/office/powerpoint/2010/main" val="1596572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8F7C8-6C81-2449-801F-3E51B523B59B}"/>
              </a:ext>
            </a:extLst>
          </p:cNvPr>
          <p:cNvSpPr>
            <a:spLocks noGrp="1"/>
          </p:cNvSpPr>
          <p:nvPr>
            <p:ph type="title"/>
          </p:nvPr>
        </p:nvSpPr>
        <p:spPr/>
        <p:txBody>
          <a:bodyPr/>
          <a:lstStyle/>
          <a:p>
            <a:r>
              <a:rPr lang="en-US" dirty="0"/>
              <a:t>The Christian Hope</a:t>
            </a:r>
          </a:p>
        </p:txBody>
      </p:sp>
      <p:sp>
        <p:nvSpPr>
          <p:cNvPr id="3" name="Content Placeholder 2">
            <a:extLst>
              <a:ext uri="{FF2B5EF4-FFF2-40B4-BE49-F238E27FC236}">
                <a16:creationId xmlns:a16="http://schemas.microsoft.com/office/drawing/2014/main" id="{B824445E-D962-214B-A23F-FE4F1C6F36B3}"/>
              </a:ext>
            </a:extLst>
          </p:cNvPr>
          <p:cNvSpPr>
            <a:spLocks noGrp="1"/>
          </p:cNvSpPr>
          <p:nvPr>
            <p:ph idx="1"/>
          </p:nvPr>
        </p:nvSpPr>
        <p:spPr/>
        <p:txBody>
          <a:bodyPr>
            <a:normAutofit/>
          </a:bodyPr>
          <a:lstStyle/>
          <a:p>
            <a:r>
              <a:rPr lang="en-US" dirty="0"/>
              <a:t>Read </a:t>
            </a:r>
            <a:r>
              <a:rPr lang="en-US" i="1" dirty="0"/>
              <a:t>The Christian Hope</a:t>
            </a:r>
            <a:r>
              <a:rPr lang="en-US" dirty="0"/>
              <a:t>, BCP 861</a:t>
            </a:r>
          </a:p>
          <a:p>
            <a:endParaRPr lang="en-US" dirty="0"/>
          </a:p>
          <a:p>
            <a:r>
              <a:rPr lang="en-US" dirty="0"/>
              <a:t>“The Christian hope is to live with confidence in newness and fullness of life, and to await the coming of Christ in glory, and the completion of God's purpose for the world.”</a:t>
            </a:r>
          </a:p>
          <a:p>
            <a:pPr marL="0" indent="0">
              <a:buNone/>
            </a:pPr>
            <a:endParaRPr lang="en-US" dirty="0"/>
          </a:p>
          <a:p>
            <a:r>
              <a:rPr lang="en-US" dirty="0"/>
              <a:t>The Bible Project: </a:t>
            </a:r>
            <a:r>
              <a:rPr lang="en-US" dirty="0">
                <a:hlinkClick r:id="rId3"/>
              </a:rPr>
              <a:t>Hope</a:t>
            </a:r>
            <a:endParaRPr lang="en-US" dirty="0"/>
          </a:p>
        </p:txBody>
      </p:sp>
    </p:spTree>
    <p:extLst>
      <p:ext uri="{BB962C8B-B14F-4D97-AF65-F5344CB8AC3E}">
        <p14:creationId xmlns:p14="http://schemas.microsoft.com/office/powerpoint/2010/main" val="3068242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8F7C8-6C81-2449-801F-3E51B523B59B}"/>
              </a:ext>
            </a:extLst>
          </p:cNvPr>
          <p:cNvSpPr>
            <a:spLocks noGrp="1"/>
          </p:cNvSpPr>
          <p:nvPr>
            <p:ph type="title"/>
          </p:nvPr>
        </p:nvSpPr>
        <p:spPr/>
        <p:txBody>
          <a:bodyPr/>
          <a:lstStyle/>
          <a:p>
            <a:r>
              <a:rPr lang="en-US" dirty="0"/>
              <a:t>The Creeds</a:t>
            </a:r>
          </a:p>
        </p:txBody>
      </p:sp>
      <p:sp>
        <p:nvSpPr>
          <p:cNvPr id="3" name="Content Placeholder 2">
            <a:extLst>
              <a:ext uri="{FF2B5EF4-FFF2-40B4-BE49-F238E27FC236}">
                <a16:creationId xmlns:a16="http://schemas.microsoft.com/office/drawing/2014/main" id="{B824445E-D962-214B-A23F-FE4F1C6F36B3}"/>
              </a:ext>
            </a:extLst>
          </p:cNvPr>
          <p:cNvSpPr>
            <a:spLocks noGrp="1"/>
          </p:cNvSpPr>
          <p:nvPr>
            <p:ph idx="1"/>
          </p:nvPr>
        </p:nvSpPr>
        <p:spPr/>
        <p:txBody>
          <a:bodyPr>
            <a:normAutofit/>
          </a:bodyPr>
          <a:lstStyle/>
          <a:p>
            <a:r>
              <a:rPr lang="en-US" dirty="0"/>
              <a:t>Read </a:t>
            </a:r>
            <a:r>
              <a:rPr lang="en-US" i="1" dirty="0"/>
              <a:t>The Creeds</a:t>
            </a:r>
            <a:r>
              <a:rPr lang="en-US" dirty="0"/>
              <a:t>, BCP 851</a:t>
            </a:r>
          </a:p>
          <a:p>
            <a:endParaRPr lang="en-US" dirty="0"/>
          </a:p>
          <a:p>
            <a:r>
              <a:rPr lang="en-US" dirty="0"/>
              <a:t>“The Creeds are statements of our basic beliefs about God.”</a:t>
            </a:r>
          </a:p>
          <a:p>
            <a:endParaRPr lang="en-US" dirty="0"/>
          </a:p>
          <a:p>
            <a:r>
              <a:rPr lang="en-US" dirty="0"/>
              <a:t>More than statements, they are places of Rest.</a:t>
            </a:r>
          </a:p>
          <a:p>
            <a:endParaRPr lang="en-US" dirty="0"/>
          </a:p>
          <a:p>
            <a:r>
              <a:rPr lang="en-US" dirty="0">
                <a:hlinkClick r:id="rId3"/>
              </a:rPr>
              <a:t>The Creed</a:t>
            </a:r>
            <a:endParaRPr lang="en-US" dirty="0"/>
          </a:p>
        </p:txBody>
      </p:sp>
    </p:spTree>
    <p:extLst>
      <p:ext uri="{BB962C8B-B14F-4D97-AF65-F5344CB8AC3E}">
        <p14:creationId xmlns:p14="http://schemas.microsoft.com/office/powerpoint/2010/main" val="1870404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ECB39-3F48-164D-982E-CFEAE05FF36C}"/>
              </a:ext>
            </a:extLst>
          </p:cNvPr>
          <p:cNvSpPr>
            <a:spLocks noGrp="1"/>
          </p:cNvSpPr>
          <p:nvPr>
            <p:ph type="title"/>
          </p:nvPr>
        </p:nvSpPr>
        <p:spPr/>
        <p:txBody>
          <a:bodyPr/>
          <a:lstStyle/>
          <a:p>
            <a:r>
              <a:rPr lang="en-US" dirty="0"/>
              <a:t>How can you Rest?</a:t>
            </a:r>
            <a:br>
              <a:rPr lang="en-US" dirty="0"/>
            </a:br>
            <a:r>
              <a:rPr lang="en-US" dirty="0"/>
              <a:t>What practices can you take on or renew?</a:t>
            </a:r>
          </a:p>
        </p:txBody>
      </p:sp>
      <p:sp>
        <p:nvSpPr>
          <p:cNvPr id="3" name="Text Placeholder 2">
            <a:extLst>
              <a:ext uri="{FF2B5EF4-FFF2-40B4-BE49-F238E27FC236}">
                <a16:creationId xmlns:a16="http://schemas.microsoft.com/office/drawing/2014/main" id="{3CD9F8FE-61A1-134A-AA09-85759B0E8174}"/>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808261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D068B-9278-D74A-A250-405AE318B63B}"/>
              </a:ext>
            </a:extLst>
          </p:cNvPr>
          <p:cNvSpPr>
            <a:spLocks noGrp="1"/>
          </p:cNvSpPr>
          <p:nvPr>
            <p:ph type="title"/>
          </p:nvPr>
        </p:nvSpPr>
        <p:spPr/>
        <p:txBody>
          <a:bodyPr/>
          <a:lstStyle/>
          <a:p>
            <a:r>
              <a:rPr lang="en-US" dirty="0"/>
              <a:t>Next Week: Bishop’s Visitation</a:t>
            </a:r>
          </a:p>
        </p:txBody>
      </p:sp>
      <p:sp>
        <p:nvSpPr>
          <p:cNvPr id="5" name="Text Placeholder 4">
            <a:extLst>
              <a:ext uri="{FF2B5EF4-FFF2-40B4-BE49-F238E27FC236}">
                <a16:creationId xmlns:a16="http://schemas.microsoft.com/office/drawing/2014/main" id="{7A20AF22-8BF6-C14B-ADC8-E7DA148958F9}"/>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2526428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360</TotalTime>
  <Words>420</Words>
  <Application>Microsoft Macintosh PowerPoint</Application>
  <PresentationFormat>Widescreen</PresentationFormat>
  <Paragraphs>66</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The Way of Love in Conversation with the Catechism</vt:lpstr>
      <vt:lpstr>Remember our Context</vt:lpstr>
      <vt:lpstr>Rest</vt:lpstr>
      <vt:lpstr>Rest: Receive the Gift of God’s…</vt:lpstr>
      <vt:lpstr>The Christian Hope</vt:lpstr>
      <vt:lpstr>The Creeds</vt:lpstr>
      <vt:lpstr>How can you Rest? What practices can you take on or renew?</vt:lpstr>
      <vt:lpstr>Next Week: Bishop’s Visitation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Way of Love in Conversation with the Catechism</dc:title>
  <dc:creator>Patrick Funston</dc:creator>
  <cp:lastModifiedBy>Patrick Funston</cp:lastModifiedBy>
  <cp:revision>27</cp:revision>
  <dcterms:created xsi:type="dcterms:W3CDTF">2019-08-07T20:12:15Z</dcterms:created>
  <dcterms:modified xsi:type="dcterms:W3CDTF">2019-09-22T15:35:55Z</dcterms:modified>
</cp:coreProperties>
</file>