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notesMasterIdLst>
    <p:notesMasterId r:id="rId23"/>
  </p:notesMasterIdLst>
  <p:sldIdLst>
    <p:sldId id="256" r:id="rId2"/>
    <p:sldId id="257" r:id="rId3"/>
    <p:sldId id="258" r:id="rId4"/>
    <p:sldId id="260" r:id="rId5"/>
    <p:sldId id="259"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5"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16"/>
    <p:restoredTop sz="80827"/>
  </p:normalViewPr>
  <p:slideViewPr>
    <p:cSldViewPr snapToGrid="0" snapToObjects="1">
      <p:cViewPr varScale="1">
        <p:scale>
          <a:sx n="72" d="100"/>
          <a:sy n="72" d="100"/>
        </p:scale>
        <p:origin x="140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A2304-9745-A045-810F-91E479F420E5}" type="datetimeFigureOut">
              <a:rPr lang="en-US" smtClean="0"/>
              <a:t>12/1/19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7498D2-4F33-A64F-9C90-E0062F0ABB12}" type="slidenum">
              <a:rPr lang="en-US" smtClean="0"/>
              <a:t>‹#›</a:t>
            </a:fld>
            <a:endParaRPr lang="en-US"/>
          </a:p>
        </p:txBody>
      </p:sp>
    </p:spTree>
    <p:extLst>
      <p:ext uri="{BB962C8B-B14F-4D97-AF65-F5344CB8AC3E}">
        <p14:creationId xmlns:p14="http://schemas.microsoft.com/office/powerpoint/2010/main" val="1713310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lot of opportunity to practice productive disagreement</a:t>
            </a:r>
          </a:p>
        </p:txBody>
      </p:sp>
      <p:sp>
        <p:nvSpPr>
          <p:cNvPr id="4" name="Slide Number Placeholder 3"/>
          <p:cNvSpPr>
            <a:spLocks noGrp="1"/>
          </p:cNvSpPr>
          <p:nvPr>
            <p:ph type="sldNum" sz="quarter" idx="5"/>
          </p:nvPr>
        </p:nvSpPr>
        <p:spPr/>
        <p:txBody>
          <a:bodyPr/>
          <a:lstStyle/>
          <a:p>
            <a:fld id="{B17498D2-4F33-A64F-9C90-E0062F0ABB12}" type="slidenum">
              <a:rPr lang="en-US" smtClean="0"/>
              <a:t>2</a:t>
            </a:fld>
            <a:endParaRPr lang="en-US"/>
          </a:p>
        </p:txBody>
      </p:sp>
    </p:spTree>
    <p:extLst>
      <p:ext uri="{BB962C8B-B14F-4D97-AF65-F5344CB8AC3E}">
        <p14:creationId xmlns:p14="http://schemas.microsoft.com/office/powerpoint/2010/main" val="3803310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proficient at productive disagreement is like a superpower that levels up everything else in your life.</a:t>
            </a:r>
          </a:p>
        </p:txBody>
      </p:sp>
      <p:sp>
        <p:nvSpPr>
          <p:cNvPr id="4" name="Slide Number Placeholder 3"/>
          <p:cNvSpPr>
            <a:spLocks noGrp="1"/>
          </p:cNvSpPr>
          <p:nvPr>
            <p:ph type="sldNum" sz="quarter" idx="5"/>
          </p:nvPr>
        </p:nvSpPr>
        <p:spPr/>
        <p:txBody>
          <a:bodyPr/>
          <a:lstStyle/>
          <a:p>
            <a:fld id="{B17498D2-4F33-A64F-9C90-E0062F0ABB12}" type="slidenum">
              <a:rPr lang="en-US" smtClean="0"/>
              <a:t>11</a:t>
            </a:fld>
            <a:endParaRPr lang="en-US"/>
          </a:p>
        </p:txBody>
      </p:sp>
    </p:spTree>
    <p:extLst>
      <p:ext uri="{BB962C8B-B14F-4D97-AF65-F5344CB8AC3E}">
        <p14:creationId xmlns:p14="http://schemas.microsoft.com/office/powerpoint/2010/main" val="1549580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Anxiety which leads to disagreement comes when expectations and reality are mismatched.</a:t>
            </a:r>
          </a:p>
          <a:p>
            <a:r>
              <a:rPr lang="en-US" dirty="0"/>
              <a:t>Pay attention to the level of anxiety and what it’s about.</a:t>
            </a:r>
          </a:p>
          <a:p>
            <a:endParaRPr lang="en-US" dirty="0"/>
          </a:p>
        </p:txBody>
      </p:sp>
      <p:sp>
        <p:nvSpPr>
          <p:cNvPr id="4" name="Slide Number Placeholder 3"/>
          <p:cNvSpPr>
            <a:spLocks noGrp="1"/>
          </p:cNvSpPr>
          <p:nvPr>
            <p:ph type="sldNum" sz="quarter" idx="5"/>
          </p:nvPr>
        </p:nvSpPr>
        <p:spPr/>
        <p:txBody>
          <a:bodyPr/>
          <a:lstStyle/>
          <a:p>
            <a:fld id="{B17498D2-4F33-A64F-9C90-E0062F0ABB12}" type="slidenum">
              <a:rPr lang="en-US" smtClean="0"/>
              <a:t>12</a:t>
            </a:fld>
            <a:endParaRPr lang="en-US"/>
          </a:p>
        </p:txBody>
      </p:sp>
    </p:spTree>
    <p:extLst>
      <p:ext uri="{BB962C8B-B14F-4D97-AF65-F5344CB8AC3E}">
        <p14:creationId xmlns:p14="http://schemas.microsoft.com/office/powerpoint/2010/main" val="1917102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learned from context and culture. Have driven human interaction and decision making for </a:t>
            </a:r>
            <a:r>
              <a:rPr lang="en-US" dirty="0" err="1"/>
              <a:t>millenia</a:t>
            </a:r>
            <a:r>
              <a:rPr lang="en-US" dirty="0"/>
              <a:t>.</a:t>
            </a:r>
          </a:p>
        </p:txBody>
      </p:sp>
      <p:sp>
        <p:nvSpPr>
          <p:cNvPr id="4" name="Slide Number Placeholder 3"/>
          <p:cNvSpPr>
            <a:spLocks noGrp="1"/>
          </p:cNvSpPr>
          <p:nvPr>
            <p:ph type="sldNum" sz="quarter" idx="5"/>
          </p:nvPr>
        </p:nvSpPr>
        <p:spPr/>
        <p:txBody>
          <a:bodyPr/>
          <a:lstStyle/>
          <a:p>
            <a:fld id="{B17498D2-4F33-A64F-9C90-E0062F0ABB12}" type="slidenum">
              <a:rPr lang="en-US" smtClean="0"/>
              <a:t>19</a:t>
            </a:fld>
            <a:endParaRPr lang="en-US"/>
          </a:p>
        </p:txBody>
      </p:sp>
    </p:spTree>
    <p:extLst>
      <p:ext uri="{BB962C8B-B14F-4D97-AF65-F5344CB8AC3E}">
        <p14:creationId xmlns:p14="http://schemas.microsoft.com/office/powerpoint/2010/main" val="161052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Romans 12</a:t>
            </a:r>
          </a:p>
          <a:p>
            <a:endParaRPr lang="en-US" dirty="0"/>
          </a:p>
          <a:p>
            <a:r>
              <a:rPr lang="en-US" dirty="0"/>
              <a:t>Incarnation Past: Anticipation of the remembrance of the first Christmas</a:t>
            </a:r>
          </a:p>
          <a:p>
            <a:r>
              <a:rPr lang="en-US" dirty="0"/>
              <a:t>Incarnation Future: Anticipation of the Parousia, the second coming, Christ’s second Advent</a:t>
            </a:r>
          </a:p>
          <a:p>
            <a:r>
              <a:rPr lang="en-US" dirty="0"/>
              <a:t>Incarnation Present: We are the body of Christ (Romans, Ephesians, Colossians, etc.)</a:t>
            </a:r>
          </a:p>
          <a:p>
            <a:endParaRPr lang="en-US" dirty="0"/>
          </a:p>
          <a:p>
            <a:r>
              <a:rPr lang="en-US" dirty="0"/>
              <a:t>How do we incarnate Christ as a community? (Through service, worship, etc. But also through modeling a complete body.)</a:t>
            </a:r>
          </a:p>
        </p:txBody>
      </p:sp>
      <p:sp>
        <p:nvSpPr>
          <p:cNvPr id="4" name="Slide Number Placeholder 3"/>
          <p:cNvSpPr>
            <a:spLocks noGrp="1"/>
          </p:cNvSpPr>
          <p:nvPr>
            <p:ph type="sldNum" sz="quarter" idx="5"/>
          </p:nvPr>
        </p:nvSpPr>
        <p:spPr/>
        <p:txBody>
          <a:bodyPr/>
          <a:lstStyle/>
          <a:p>
            <a:fld id="{B17498D2-4F33-A64F-9C90-E0062F0ABB12}" type="slidenum">
              <a:rPr lang="en-US" smtClean="0"/>
              <a:t>3</a:t>
            </a:fld>
            <a:endParaRPr lang="en-US"/>
          </a:p>
        </p:txBody>
      </p:sp>
    </p:spTree>
    <p:extLst>
      <p:ext uri="{BB962C8B-B14F-4D97-AF65-F5344CB8AC3E}">
        <p14:creationId xmlns:p14="http://schemas.microsoft.com/office/powerpoint/2010/main" val="704517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it to live peaceably?</a:t>
            </a:r>
          </a:p>
          <a:p>
            <a:endParaRPr lang="en-US" dirty="0"/>
          </a:p>
          <a:p>
            <a:r>
              <a:rPr lang="en-US" dirty="0"/>
              <a:t>Is peace the absence of conflict? Or is it that inevitable disagreement is tempered and focused into productivity?</a:t>
            </a:r>
          </a:p>
        </p:txBody>
      </p:sp>
      <p:sp>
        <p:nvSpPr>
          <p:cNvPr id="4" name="Slide Number Placeholder 3"/>
          <p:cNvSpPr>
            <a:spLocks noGrp="1"/>
          </p:cNvSpPr>
          <p:nvPr>
            <p:ph type="sldNum" sz="quarter" idx="5"/>
          </p:nvPr>
        </p:nvSpPr>
        <p:spPr/>
        <p:txBody>
          <a:bodyPr/>
          <a:lstStyle/>
          <a:p>
            <a:fld id="{B17498D2-4F33-A64F-9C90-E0062F0ABB12}" type="slidenum">
              <a:rPr lang="en-US" smtClean="0"/>
              <a:t>4</a:t>
            </a:fld>
            <a:endParaRPr lang="en-US"/>
          </a:p>
        </p:txBody>
      </p:sp>
    </p:spTree>
    <p:extLst>
      <p:ext uri="{BB962C8B-B14F-4D97-AF65-F5344CB8AC3E}">
        <p14:creationId xmlns:p14="http://schemas.microsoft.com/office/powerpoint/2010/main" val="1277879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St. Paul: Pompeo Girolamo </a:t>
            </a:r>
            <a:r>
              <a:rPr lang="en-US" sz="1200" b="1" i="0" kern="1200" dirty="0" err="1">
                <a:solidFill>
                  <a:schemeClr val="tx1"/>
                </a:solidFill>
                <a:effectLst/>
                <a:latin typeface="+mn-lt"/>
                <a:ea typeface="+mn-ea"/>
                <a:cs typeface="+mn-cs"/>
              </a:rPr>
              <a:t>Batoni</a:t>
            </a:r>
            <a:r>
              <a:rPr lang="en-US" sz="1200" b="1" i="0" kern="1200" dirty="0">
                <a:solidFill>
                  <a:schemeClr val="tx1"/>
                </a:solidFill>
                <a:effectLst/>
                <a:latin typeface="+mn-lt"/>
                <a:ea typeface="+mn-ea"/>
                <a:cs typeface="+mn-cs"/>
              </a:rPr>
              <a:t> (1707-1787)</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Heard Buster Benson on the “Next Big Idea” podcast talking about productive disagreement.</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Okay, let’s get into it.</a:t>
            </a:r>
            <a:endParaRPr lang="en-US" dirty="0"/>
          </a:p>
        </p:txBody>
      </p:sp>
      <p:sp>
        <p:nvSpPr>
          <p:cNvPr id="4" name="Slide Number Placeholder 3"/>
          <p:cNvSpPr>
            <a:spLocks noGrp="1"/>
          </p:cNvSpPr>
          <p:nvPr>
            <p:ph type="sldNum" sz="quarter" idx="5"/>
          </p:nvPr>
        </p:nvSpPr>
        <p:spPr/>
        <p:txBody>
          <a:bodyPr/>
          <a:lstStyle/>
          <a:p>
            <a:fld id="{B17498D2-4F33-A64F-9C90-E0062F0ABB12}" type="slidenum">
              <a:rPr lang="en-US" smtClean="0"/>
              <a:t>5</a:t>
            </a:fld>
            <a:endParaRPr lang="en-US"/>
          </a:p>
        </p:txBody>
      </p:sp>
    </p:spTree>
    <p:extLst>
      <p:ext uri="{BB962C8B-B14F-4D97-AF65-F5344CB8AC3E}">
        <p14:creationId xmlns:p14="http://schemas.microsoft.com/office/powerpoint/2010/main" val="1690676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Ruinous empathy</a:t>
            </a:r>
          </a:p>
        </p:txBody>
      </p:sp>
      <p:sp>
        <p:nvSpPr>
          <p:cNvPr id="4" name="Slide Number Placeholder 3"/>
          <p:cNvSpPr>
            <a:spLocks noGrp="1"/>
          </p:cNvSpPr>
          <p:nvPr>
            <p:ph type="sldNum" sz="quarter" idx="5"/>
          </p:nvPr>
        </p:nvSpPr>
        <p:spPr/>
        <p:txBody>
          <a:bodyPr/>
          <a:lstStyle/>
          <a:p>
            <a:fld id="{B17498D2-4F33-A64F-9C90-E0062F0ABB12}" type="slidenum">
              <a:rPr lang="en-US" smtClean="0"/>
              <a:t>6</a:t>
            </a:fld>
            <a:endParaRPr lang="en-US"/>
          </a:p>
        </p:txBody>
      </p:sp>
    </p:spTree>
    <p:extLst>
      <p:ext uri="{BB962C8B-B14F-4D97-AF65-F5344CB8AC3E}">
        <p14:creationId xmlns:p14="http://schemas.microsoft.com/office/powerpoint/2010/main" val="1206010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Ruinous empathy</a:t>
            </a:r>
          </a:p>
        </p:txBody>
      </p:sp>
      <p:sp>
        <p:nvSpPr>
          <p:cNvPr id="4" name="Slide Number Placeholder 3"/>
          <p:cNvSpPr>
            <a:spLocks noGrp="1"/>
          </p:cNvSpPr>
          <p:nvPr>
            <p:ph type="sldNum" sz="quarter" idx="5"/>
          </p:nvPr>
        </p:nvSpPr>
        <p:spPr/>
        <p:txBody>
          <a:bodyPr/>
          <a:lstStyle/>
          <a:p>
            <a:fld id="{B17498D2-4F33-A64F-9C90-E0062F0ABB12}" type="slidenum">
              <a:rPr lang="en-US" smtClean="0"/>
              <a:t>7</a:t>
            </a:fld>
            <a:endParaRPr lang="en-US"/>
          </a:p>
        </p:txBody>
      </p:sp>
    </p:spTree>
    <p:extLst>
      <p:ext uri="{BB962C8B-B14F-4D97-AF65-F5344CB8AC3E}">
        <p14:creationId xmlns:p14="http://schemas.microsoft.com/office/powerpoint/2010/main" val="3999494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Ruinous empathy</a:t>
            </a:r>
          </a:p>
        </p:txBody>
      </p:sp>
      <p:sp>
        <p:nvSpPr>
          <p:cNvPr id="4" name="Slide Number Placeholder 3"/>
          <p:cNvSpPr>
            <a:spLocks noGrp="1"/>
          </p:cNvSpPr>
          <p:nvPr>
            <p:ph type="sldNum" sz="quarter" idx="5"/>
          </p:nvPr>
        </p:nvSpPr>
        <p:spPr/>
        <p:txBody>
          <a:bodyPr/>
          <a:lstStyle/>
          <a:p>
            <a:fld id="{B17498D2-4F33-A64F-9C90-E0062F0ABB12}" type="slidenum">
              <a:rPr lang="en-US" smtClean="0"/>
              <a:t>8</a:t>
            </a:fld>
            <a:endParaRPr lang="en-US"/>
          </a:p>
        </p:txBody>
      </p:sp>
    </p:spTree>
    <p:extLst>
      <p:ext uri="{BB962C8B-B14F-4D97-AF65-F5344CB8AC3E}">
        <p14:creationId xmlns:p14="http://schemas.microsoft.com/office/powerpoint/2010/main" val="1886252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worst arguments happen in light of bringing different anxieties to the conversation.</a:t>
            </a:r>
          </a:p>
          <a:p>
            <a:endParaRPr lang="en-US" dirty="0"/>
          </a:p>
          <a:p>
            <a:r>
              <a:rPr lang="en-US" dirty="0"/>
              <a:t>Starting with “What is this about?” can help us get on the same page</a:t>
            </a:r>
          </a:p>
        </p:txBody>
      </p:sp>
      <p:sp>
        <p:nvSpPr>
          <p:cNvPr id="4" name="Slide Number Placeholder 3"/>
          <p:cNvSpPr>
            <a:spLocks noGrp="1"/>
          </p:cNvSpPr>
          <p:nvPr>
            <p:ph type="sldNum" sz="quarter" idx="5"/>
          </p:nvPr>
        </p:nvSpPr>
        <p:spPr/>
        <p:txBody>
          <a:bodyPr/>
          <a:lstStyle/>
          <a:p>
            <a:fld id="{B17498D2-4F33-A64F-9C90-E0062F0ABB12}" type="slidenum">
              <a:rPr lang="en-US" smtClean="0"/>
              <a:t>9</a:t>
            </a:fld>
            <a:endParaRPr lang="en-US"/>
          </a:p>
        </p:txBody>
      </p:sp>
    </p:spTree>
    <p:extLst>
      <p:ext uri="{BB962C8B-B14F-4D97-AF65-F5344CB8AC3E}">
        <p14:creationId xmlns:p14="http://schemas.microsoft.com/office/powerpoint/2010/main" val="136980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we think we’re disagreeing with a person, but we’re really just arguing with a shadow projection of our own fears and imaginings.</a:t>
            </a:r>
          </a:p>
          <a:p>
            <a:endParaRPr lang="en-US" dirty="0"/>
          </a:p>
          <a:p>
            <a:r>
              <a:rPr lang="en-US" dirty="0"/>
              <a:t>The shadow will always live up to our worse fears and stereotypes.</a:t>
            </a:r>
          </a:p>
          <a:p>
            <a:endParaRPr lang="en-US" dirty="0"/>
          </a:p>
          <a:p>
            <a:r>
              <a:rPr lang="en-US" dirty="0"/>
              <a:t>Antidote: Argue with a real person in conversation with you, and then actually listen to their argument rather than putting words in their mouth.</a:t>
            </a:r>
          </a:p>
        </p:txBody>
      </p:sp>
      <p:sp>
        <p:nvSpPr>
          <p:cNvPr id="4" name="Slide Number Placeholder 3"/>
          <p:cNvSpPr>
            <a:spLocks noGrp="1"/>
          </p:cNvSpPr>
          <p:nvPr>
            <p:ph type="sldNum" sz="quarter" idx="5"/>
          </p:nvPr>
        </p:nvSpPr>
        <p:spPr/>
        <p:txBody>
          <a:bodyPr/>
          <a:lstStyle/>
          <a:p>
            <a:fld id="{B17498D2-4F33-A64F-9C90-E0062F0ABB12}" type="slidenum">
              <a:rPr lang="en-US" smtClean="0"/>
              <a:t>10</a:t>
            </a:fld>
            <a:endParaRPr lang="en-US"/>
          </a:p>
        </p:txBody>
      </p:sp>
    </p:spTree>
    <p:extLst>
      <p:ext uri="{BB962C8B-B14F-4D97-AF65-F5344CB8AC3E}">
        <p14:creationId xmlns:p14="http://schemas.microsoft.com/office/powerpoint/2010/main" val="629964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61BEF0D-F0BB-DE4B-95CE-6DB70DBA9567}" type="datetimeFigureOut">
              <a:rPr lang="en-US" smtClean="0"/>
              <a:pPr/>
              <a:t>12/1/19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2358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0520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4937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0827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8744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12/1/19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871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12/1/19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3634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61BEF0D-F0BB-DE4B-95CE-6DB70DBA9567}" type="datetimeFigureOut">
              <a:rPr lang="en-US" smtClean="0"/>
              <a:pPr/>
              <a:t>12/1/19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5322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61BEF0D-F0BB-DE4B-95CE-6DB70DBA9567}" type="datetimeFigureOut">
              <a:rPr lang="en-US" smtClean="0"/>
              <a:pPr/>
              <a:t>12/1/19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6892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6907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8593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6523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9706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8269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68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7301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2050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1BEF0D-F0BB-DE4B-95CE-6DB70DBA9567}" type="datetimeFigureOut">
              <a:rPr lang="en-US" smtClean="0"/>
              <a:pPr/>
              <a:t>12/1/19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882885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FAE38-0EBD-864F-BE0E-9F55C2D544D9}"/>
              </a:ext>
            </a:extLst>
          </p:cNvPr>
          <p:cNvSpPr>
            <a:spLocks noGrp="1"/>
          </p:cNvSpPr>
          <p:nvPr>
            <p:ph type="ctrTitle"/>
          </p:nvPr>
        </p:nvSpPr>
        <p:spPr>
          <a:xfrm>
            <a:off x="1154955" y="1321257"/>
            <a:ext cx="8825658" cy="2677648"/>
          </a:xfrm>
        </p:spPr>
        <p:txBody>
          <a:bodyPr>
            <a:normAutofit/>
          </a:bodyPr>
          <a:lstStyle/>
          <a:p>
            <a:r>
              <a:rPr lang="en-US" dirty="0"/>
              <a:t>Incarnating Christian Community Through Productive Disagreement</a:t>
            </a:r>
          </a:p>
        </p:txBody>
      </p:sp>
      <p:sp>
        <p:nvSpPr>
          <p:cNvPr id="3" name="Subtitle 2">
            <a:extLst>
              <a:ext uri="{FF2B5EF4-FFF2-40B4-BE49-F238E27FC236}">
                <a16:creationId xmlns:a16="http://schemas.microsoft.com/office/drawing/2014/main" id="{EBD08843-49D7-5D4F-97A8-4B4DA5D49E26}"/>
              </a:ext>
            </a:extLst>
          </p:cNvPr>
          <p:cNvSpPr>
            <a:spLocks noGrp="1"/>
          </p:cNvSpPr>
          <p:nvPr>
            <p:ph type="subTitle" idx="1"/>
          </p:nvPr>
        </p:nvSpPr>
        <p:spPr>
          <a:xfrm>
            <a:off x="1154955" y="4122472"/>
            <a:ext cx="8825658" cy="1639895"/>
          </a:xfrm>
        </p:spPr>
        <p:txBody>
          <a:bodyPr>
            <a:normAutofit/>
          </a:bodyPr>
          <a:lstStyle/>
          <a:p>
            <a:r>
              <a:rPr lang="en-US" dirty="0"/>
              <a:t>Advent 2019 Adult Ed</a:t>
            </a:r>
          </a:p>
          <a:p>
            <a:r>
              <a:rPr lang="en-US" dirty="0"/>
              <a:t>St. Paul’s Episcopal Church</a:t>
            </a:r>
          </a:p>
          <a:p>
            <a:r>
              <a:rPr lang="en-US" dirty="0"/>
              <a:t>Manhattan, KS</a:t>
            </a:r>
          </a:p>
          <a:p>
            <a:r>
              <a:rPr lang="en-US" dirty="0"/>
              <a:t>Fr. Patrick Funston</a:t>
            </a:r>
          </a:p>
        </p:txBody>
      </p:sp>
    </p:spTree>
    <p:extLst>
      <p:ext uri="{BB962C8B-B14F-4D97-AF65-F5344CB8AC3E}">
        <p14:creationId xmlns:p14="http://schemas.microsoft.com/office/powerpoint/2010/main" val="2890829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F8A1C1C-E31F-A74F-B3A8-A7D1B6DBBAFA}"/>
              </a:ext>
            </a:extLst>
          </p:cNvPr>
          <p:cNvSpPr>
            <a:spLocks noGrp="1"/>
          </p:cNvSpPr>
          <p:nvPr>
            <p:ph type="title"/>
          </p:nvPr>
        </p:nvSpPr>
        <p:spPr/>
        <p:txBody>
          <a:bodyPr/>
          <a:lstStyle/>
          <a:p>
            <a:r>
              <a:rPr lang="en-US" dirty="0"/>
              <a:t>The Shadow Realm</a:t>
            </a:r>
          </a:p>
        </p:txBody>
      </p:sp>
      <p:pic>
        <p:nvPicPr>
          <p:cNvPr id="12" name="Content Placeholder 11" descr="A close up of a logo&#10;&#10;Description automatically generated">
            <a:extLst>
              <a:ext uri="{FF2B5EF4-FFF2-40B4-BE49-F238E27FC236}">
                <a16:creationId xmlns:a16="http://schemas.microsoft.com/office/drawing/2014/main" id="{9D54EC90-F283-774D-B0F6-D9C1D9E4A4EB}"/>
              </a:ext>
            </a:extLst>
          </p:cNvPr>
          <p:cNvPicPr>
            <a:picLocks noGrp="1" noChangeAspect="1"/>
          </p:cNvPicPr>
          <p:nvPr>
            <p:ph idx="1"/>
          </p:nvPr>
        </p:nvPicPr>
        <p:blipFill>
          <a:blip r:embed="rId3"/>
          <a:stretch>
            <a:fillRect/>
          </a:stretch>
        </p:blipFill>
        <p:spPr>
          <a:xfrm>
            <a:off x="2688498" y="2283114"/>
            <a:ext cx="6815003" cy="4574886"/>
          </a:xfrm>
        </p:spPr>
      </p:pic>
    </p:spTree>
    <p:extLst>
      <p:ext uri="{BB962C8B-B14F-4D97-AF65-F5344CB8AC3E}">
        <p14:creationId xmlns:p14="http://schemas.microsoft.com/office/powerpoint/2010/main" val="3437822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CCD7D-0248-1345-8A29-F3BF95999ECA}"/>
              </a:ext>
            </a:extLst>
          </p:cNvPr>
          <p:cNvSpPr>
            <a:spLocks noGrp="1"/>
          </p:cNvSpPr>
          <p:nvPr>
            <p:ph type="title"/>
          </p:nvPr>
        </p:nvSpPr>
        <p:spPr/>
        <p:txBody>
          <a:bodyPr/>
          <a:lstStyle/>
          <a:p>
            <a:endParaRPr lang="en-US" dirty="0"/>
          </a:p>
        </p:txBody>
      </p:sp>
      <p:pic>
        <p:nvPicPr>
          <p:cNvPr id="5" name="Content Placeholder 4" descr="A close up of a logo&#10;&#10;Description automatically generated">
            <a:extLst>
              <a:ext uri="{FF2B5EF4-FFF2-40B4-BE49-F238E27FC236}">
                <a16:creationId xmlns:a16="http://schemas.microsoft.com/office/drawing/2014/main" id="{6B0095EA-806B-2547-AFEB-DBC09283860A}"/>
              </a:ext>
            </a:extLst>
          </p:cNvPr>
          <p:cNvPicPr>
            <a:picLocks noGrp="1" noChangeAspect="1"/>
          </p:cNvPicPr>
          <p:nvPr>
            <p:ph idx="1"/>
          </p:nvPr>
        </p:nvPicPr>
        <p:blipFill>
          <a:blip r:embed="rId3"/>
          <a:stretch>
            <a:fillRect/>
          </a:stretch>
        </p:blipFill>
        <p:spPr>
          <a:xfrm>
            <a:off x="2450667" y="2048354"/>
            <a:ext cx="7290666" cy="4894197"/>
          </a:xfrm>
        </p:spPr>
      </p:pic>
    </p:spTree>
    <p:extLst>
      <p:ext uri="{BB962C8B-B14F-4D97-AF65-F5344CB8AC3E}">
        <p14:creationId xmlns:p14="http://schemas.microsoft.com/office/powerpoint/2010/main" val="516175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70623-17F3-CD46-B17F-0FBE00CD5D68}"/>
              </a:ext>
            </a:extLst>
          </p:cNvPr>
          <p:cNvSpPr>
            <a:spLocks noGrp="1"/>
          </p:cNvSpPr>
          <p:nvPr>
            <p:ph type="title"/>
          </p:nvPr>
        </p:nvSpPr>
        <p:spPr/>
        <p:txBody>
          <a:bodyPr/>
          <a:lstStyle/>
          <a:p>
            <a:r>
              <a:rPr lang="en-US" dirty="0"/>
              <a:t>Eight Things to Try #1: </a:t>
            </a:r>
            <a:br>
              <a:rPr lang="en-US" dirty="0"/>
            </a:br>
            <a:r>
              <a:rPr lang="en-US" dirty="0"/>
              <a:t>Watch How Anxiety Sparks</a:t>
            </a:r>
          </a:p>
        </p:txBody>
      </p:sp>
      <p:pic>
        <p:nvPicPr>
          <p:cNvPr id="5" name="Content Placeholder 4" descr="A picture containing device&#10;&#10;Description automatically generated">
            <a:extLst>
              <a:ext uri="{FF2B5EF4-FFF2-40B4-BE49-F238E27FC236}">
                <a16:creationId xmlns:a16="http://schemas.microsoft.com/office/drawing/2014/main" id="{7F70C121-1092-B342-AB97-809C8A2F3945}"/>
              </a:ext>
            </a:extLst>
          </p:cNvPr>
          <p:cNvPicPr>
            <a:picLocks noGrp="1" noChangeAspect="1"/>
          </p:cNvPicPr>
          <p:nvPr>
            <p:ph idx="1"/>
          </p:nvPr>
        </p:nvPicPr>
        <p:blipFill>
          <a:blip r:embed="rId3"/>
          <a:stretch>
            <a:fillRect/>
          </a:stretch>
        </p:blipFill>
        <p:spPr>
          <a:xfrm>
            <a:off x="2923979" y="2276374"/>
            <a:ext cx="6344042" cy="4258732"/>
          </a:xfrm>
        </p:spPr>
      </p:pic>
    </p:spTree>
    <p:extLst>
      <p:ext uri="{BB962C8B-B14F-4D97-AF65-F5344CB8AC3E}">
        <p14:creationId xmlns:p14="http://schemas.microsoft.com/office/powerpoint/2010/main" val="4083087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97672-B1C1-F142-A799-369C3ED6822F}"/>
              </a:ext>
            </a:extLst>
          </p:cNvPr>
          <p:cNvSpPr>
            <a:spLocks noGrp="1"/>
          </p:cNvSpPr>
          <p:nvPr>
            <p:ph type="title"/>
          </p:nvPr>
        </p:nvSpPr>
        <p:spPr/>
        <p:txBody>
          <a:bodyPr/>
          <a:lstStyle/>
          <a:p>
            <a:r>
              <a:rPr lang="en-US" dirty="0"/>
              <a:t>Watch How Anxiety Sparks</a:t>
            </a:r>
          </a:p>
        </p:txBody>
      </p:sp>
      <p:sp>
        <p:nvSpPr>
          <p:cNvPr id="3" name="Content Placeholder 2">
            <a:extLst>
              <a:ext uri="{FF2B5EF4-FFF2-40B4-BE49-F238E27FC236}">
                <a16:creationId xmlns:a16="http://schemas.microsoft.com/office/drawing/2014/main" id="{9EE25EF5-D7D9-E948-91D0-7F7637F3E1BB}"/>
              </a:ext>
            </a:extLst>
          </p:cNvPr>
          <p:cNvSpPr>
            <a:spLocks noGrp="1"/>
          </p:cNvSpPr>
          <p:nvPr>
            <p:ph idx="1"/>
          </p:nvPr>
        </p:nvSpPr>
        <p:spPr/>
        <p:txBody>
          <a:bodyPr/>
          <a:lstStyle/>
          <a:p>
            <a:r>
              <a:rPr lang="en-US" dirty="0"/>
              <a:t>When expectations don’t meet reality ask:</a:t>
            </a:r>
          </a:p>
          <a:p>
            <a:pPr lvl="1"/>
            <a:r>
              <a:rPr lang="en-US" dirty="0"/>
              <a:t>How much anxiety am I feeling? (1-5 scale)</a:t>
            </a:r>
          </a:p>
          <a:p>
            <a:pPr lvl="1"/>
            <a:r>
              <a:rPr lang="en-US" dirty="0"/>
              <a:t>What is the source of my anxiety? (Is this about the Head, Heart or Hands?)</a:t>
            </a:r>
          </a:p>
          <a:p>
            <a:r>
              <a:rPr lang="en-US" dirty="0"/>
              <a:t>Discern(through questions and conversation) what all parties are experiencing in level and source of anxiety</a:t>
            </a:r>
          </a:p>
          <a:p>
            <a:r>
              <a:rPr lang="en-US" dirty="0"/>
              <a:t>Beware the lure of “Head” anxiety. It’s easiest to solve through expertise, but most deep conflict is more about “Heart” and/or “Hands.”</a:t>
            </a:r>
          </a:p>
        </p:txBody>
      </p:sp>
    </p:spTree>
    <p:extLst>
      <p:ext uri="{BB962C8B-B14F-4D97-AF65-F5344CB8AC3E}">
        <p14:creationId xmlns:p14="http://schemas.microsoft.com/office/powerpoint/2010/main" val="3941057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BCA9-C08A-E34B-9D49-B36F3896DF28}"/>
              </a:ext>
            </a:extLst>
          </p:cNvPr>
          <p:cNvSpPr>
            <a:spLocks noGrp="1"/>
          </p:cNvSpPr>
          <p:nvPr>
            <p:ph type="title"/>
          </p:nvPr>
        </p:nvSpPr>
        <p:spPr/>
        <p:txBody>
          <a:bodyPr/>
          <a:lstStyle/>
          <a:p>
            <a:r>
              <a:rPr lang="en-US" dirty="0"/>
              <a:t>Eight Things to Try #2:</a:t>
            </a:r>
            <a:br>
              <a:rPr lang="en-US" dirty="0"/>
            </a:br>
            <a:r>
              <a:rPr lang="en-US" dirty="0"/>
              <a:t>Talk to Your Internal Voices</a:t>
            </a:r>
          </a:p>
        </p:txBody>
      </p:sp>
      <p:pic>
        <p:nvPicPr>
          <p:cNvPr id="5" name="Content Placeholder 4" descr="A screenshot of a cell phone&#10;&#10;Description automatically generated">
            <a:extLst>
              <a:ext uri="{FF2B5EF4-FFF2-40B4-BE49-F238E27FC236}">
                <a16:creationId xmlns:a16="http://schemas.microsoft.com/office/drawing/2014/main" id="{8767FCDB-71FD-AE4F-BE81-2619CAC2BE7F}"/>
              </a:ext>
            </a:extLst>
          </p:cNvPr>
          <p:cNvPicPr>
            <a:picLocks noGrp="1" noChangeAspect="1"/>
          </p:cNvPicPr>
          <p:nvPr>
            <p:ph idx="1"/>
          </p:nvPr>
        </p:nvPicPr>
        <p:blipFill>
          <a:blip r:embed="rId2"/>
          <a:stretch>
            <a:fillRect/>
          </a:stretch>
        </p:blipFill>
        <p:spPr>
          <a:xfrm>
            <a:off x="3812512" y="1503086"/>
            <a:ext cx="4566975" cy="6110444"/>
          </a:xfrm>
        </p:spPr>
      </p:pic>
    </p:spTree>
    <p:extLst>
      <p:ext uri="{BB962C8B-B14F-4D97-AF65-F5344CB8AC3E}">
        <p14:creationId xmlns:p14="http://schemas.microsoft.com/office/powerpoint/2010/main" val="700748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61B55-B05D-5848-9E2D-7614C341D9E1}"/>
              </a:ext>
            </a:extLst>
          </p:cNvPr>
          <p:cNvSpPr>
            <a:spLocks noGrp="1"/>
          </p:cNvSpPr>
          <p:nvPr>
            <p:ph type="title"/>
          </p:nvPr>
        </p:nvSpPr>
        <p:spPr/>
        <p:txBody>
          <a:bodyPr/>
          <a:lstStyle/>
          <a:p>
            <a:r>
              <a:rPr lang="en-US" dirty="0"/>
              <a:t>Talk to Your Internal Voices</a:t>
            </a:r>
          </a:p>
        </p:txBody>
      </p:sp>
      <p:sp>
        <p:nvSpPr>
          <p:cNvPr id="3" name="Content Placeholder 2">
            <a:extLst>
              <a:ext uri="{FF2B5EF4-FFF2-40B4-BE49-F238E27FC236}">
                <a16:creationId xmlns:a16="http://schemas.microsoft.com/office/drawing/2014/main" id="{298773B5-2CEA-934E-B237-6CE2D891AB03}"/>
              </a:ext>
            </a:extLst>
          </p:cNvPr>
          <p:cNvSpPr>
            <a:spLocks noGrp="1"/>
          </p:cNvSpPr>
          <p:nvPr>
            <p:ph idx="1"/>
          </p:nvPr>
        </p:nvSpPr>
        <p:spPr/>
        <p:txBody>
          <a:bodyPr>
            <a:normAutofit/>
          </a:bodyPr>
          <a:lstStyle/>
          <a:p>
            <a:r>
              <a:rPr lang="en-US" sz="2800" dirty="0"/>
              <a:t>The thoughts and feelings that flow from the spark of anxiety are only internal voices and do not necessarily have the final say on what we absolutely need to think or feel.</a:t>
            </a:r>
          </a:p>
          <a:p>
            <a:r>
              <a:rPr lang="en-US" sz="2800" dirty="0"/>
              <a:t>They exist to help us reduce our anxiety.</a:t>
            </a:r>
          </a:p>
        </p:txBody>
      </p:sp>
    </p:spTree>
    <p:extLst>
      <p:ext uri="{BB962C8B-B14F-4D97-AF65-F5344CB8AC3E}">
        <p14:creationId xmlns:p14="http://schemas.microsoft.com/office/powerpoint/2010/main" val="1204786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04C91E-520B-3941-9189-F0D3F7DF4155}"/>
              </a:ext>
            </a:extLst>
          </p:cNvPr>
          <p:cNvSpPr>
            <a:spLocks noGrp="1"/>
          </p:cNvSpPr>
          <p:nvPr>
            <p:ph type="title"/>
          </p:nvPr>
        </p:nvSpPr>
        <p:spPr/>
        <p:txBody>
          <a:bodyPr/>
          <a:lstStyle/>
          <a:p>
            <a:r>
              <a:rPr lang="en-US" dirty="0"/>
              <a:t>Talk to Your Internal Voices</a:t>
            </a:r>
          </a:p>
        </p:txBody>
      </p:sp>
      <p:pic>
        <p:nvPicPr>
          <p:cNvPr id="8" name="Content Placeholder 7" descr="A picture containing cat, drawing&#10;&#10;Description automatically generated">
            <a:extLst>
              <a:ext uri="{FF2B5EF4-FFF2-40B4-BE49-F238E27FC236}">
                <a16:creationId xmlns:a16="http://schemas.microsoft.com/office/drawing/2014/main" id="{35207BED-A52D-4242-A8EA-F3B88E818E26}"/>
              </a:ext>
            </a:extLst>
          </p:cNvPr>
          <p:cNvPicPr>
            <a:picLocks noGrp="1" noChangeAspect="1"/>
          </p:cNvPicPr>
          <p:nvPr>
            <p:ph sz="half" idx="1"/>
          </p:nvPr>
        </p:nvPicPr>
        <p:blipFill>
          <a:blip r:embed="rId2"/>
          <a:stretch>
            <a:fillRect/>
          </a:stretch>
        </p:blipFill>
        <p:spPr>
          <a:xfrm>
            <a:off x="-1010357" y="2715016"/>
            <a:ext cx="9517778" cy="3304784"/>
          </a:xfrm>
        </p:spPr>
      </p:pic>
      <p:sp>
        <p:nvSpPr>
          <p:cNvPr id="6" name="Content Placeholder 5">
            <a:extLst>
              <a:ext uri="{FF2B5EF4-FFF2-40B4-BE49-F238E27FC236}">
                <a16:creationId xmlns:a16="http://schemas.microsoft.com/office/drawing/2014/main" id="{3DDD9E4D-CCD5-6747-AEA0-A20E4010A3BF}"/>
              </a:ext>
            </a:extLst>
          </p:cNvPr>
          <p:cNvSpPr>
            <a:spLocks noGrp="1"/>
          </p:cNvSpPr>
          <p:nvPr>
            <p:ph sz="half" idx="2"/>
          </p:nvPr>
        </p:nvSpPr>
        <p:spPr/>
        <p:txBody>
          <a:bodyPr/>
          <a:lstStyle/>
          <a:p>
            <a:r>
              <a:rPr lang="en-US" sz="2400" b="1" dirty="0"/>
              <a:t>The Voice of Power</a:t>
            </a:r>
          </a:p>
          <a:p>
            <a:r>
              <a:rPr lang="en-US" dirty="0"/>
              <a:t>“Might is right.” “Take it or leave it.” “My way or the highway.” “Do as I say.” “That’s an order!” “This isn’t a debate!” “Beggars can’t be choosers.” “Finders keepers, losers weepers.”</a:t>
            </a:r>
          </a:p>
          <a:p>
            <a:endParaRPr lang="en-US" dirty="0"/>
          </a:p>
          <a:p>
            <a:r>
              <a:rPr lang="en-US" dirty="0"/>
              <a:t>Force a resolution. Quickest resolution, but often with consequences.</a:t>
            </a:r>
          </a:p>
          <a:p>
            <a:endParaRPr lang="en-US" dirty="0"/>
          </a:p>
        </p:txBody>
      </p:sp>
    </p:spTree>
    <p:extLst>
      <p:ext uri="{BB962C8B-B14F-4D97-AF65-F5344CB8AC3E}">
        <p14:creationId xmlns:p14="http://schemas.microsoft.com/office/powerpoint/2010/main" val="2484628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04C91E-520B-3941-9189-F0D3F7DF4155}"/>
              </a:ext>
            </a:extLst>
          </p:cNvPr>
          <p:cNvSpPr>
            <a:spLocks noGrp="1"/>
          </p:cNvSpPr>
          <p:nvPr>
            <p:ph type="title"/>
          </p:nvPr>
        </p:nvSpPr>
        <p:spPr/>
        <p:txBody>
          <a:bodyPr/>
          <a:lstStyle/>
          <a:p>
            <a:r>
              <a:rPr lang="en-US" dirty="0"/>
              <a:t>Talk to Your Internal Voices</a:t>
            </a:r>
          </a:p>
        </p:txBody>
      </p:sp>
      <p:sp>
        <p:nvSpPr>
          <p:cNvPr id="6" name="Content Placeholder 5">
            <a:extLst>
              <a:ext uri="{FF2B5EF4-FFF2-40B4-BE49-F238E27FC236}">
                <a16:creationId xmlns:a16="http://schemas.microsoft.com/office/drawing/2014/main" id="{3DDD9E4D-CCD5-6747-AEA0-A20E4010A3BF}"/>
              </a:ext>
            </a:extLst>
          </p:cNvPr>
          <p:cNvSpPr>
            <a:spLocks noGrp="1"/>
          </p:cNvSpPr>
          <p:nvPr>
            <p:ph sz="half" idx="2"/>
          </p:nvPr>
        </p:nvSpPr>
        <p:spPr/>
        <p:txBody>
          <a:bodyPr>
            <a:normAutofit fontScale="92500" lnSpcReduction="20000"/>
          </a:bodyPr>
          <a:lstStyle/>
          <a:p>
            <a:r>
              <a:rPr lang="en-US" sz="2600" b="1" dirty="0"/>
              <a:t>The Voice of Reason</a:t>
            </a:r>
            <a:endParaRPr lang="en-US" b="1" dirty="0"/>
          </a:p>
          <a:p>
            <a:r>
              <a:rPr lang="en-US" dirty="0"/>
              <a:t>“Why?” ”Show me the evidence.” “That doesn’t add up.” “What’s fair is fair.” “I didn’t make the rules.” “That’s not how it’s done.”</a:t>
            </a:r>
          </a:p>
          <a:p>
            <a:endParaRPr lang="en-US" dirty="0"/>
          </a:p>
          <a:p>
            <a:r>
              <a:rPr lang="en-US" dirty="0"/>
              <a:t>Shut down a debate through rationality. Often relies on external authority (law, religion, etc.)</a:t>
            </a:r>
          </a:p>
          <a:p>
            <a:r>
              <a:rPr lang="en-US" dirty="0"/>
              <a:t>Most useful for people in the same group, but often relies on Voice of Power for enforcement.</a:t>
            </a:r>
          </a:p>
          <a:p>
            <a:endParaRPr lang="en-US" dirty="0"/>
          </a:p>
        </p:txBody>
      </p:sp>
      <p:pic>
        <p:nvPicPr>
          <p:cNvPr id="7" name="Content Placeholder 6" descr="A picture containing cat, drawing&#10;&#10;Description automatically generated">
            <a:extLst>
              <a:ext uri="{FF2B5EF4-FFF2-40B4-BE49-F238E27FC236}">
                <a16:creationId xmlns:a16="http://schemas.microsoft.com/office/drawing/2014/main" id="{FE2C37D9-5B2E-F940-8D8E-E08D16D10089}"/>
              </a:ext>
            </a:extLst>
          </p:cNvPr>
          <p:cNvPicPr>
            <a:picLocks noGrp="1" noChangeAspect="1"/>
          </p:cNvPicPr>
          <p:nvPr>
            <p:ph sz="half" idx="1"/>
          </p:nvPr>
        </p:nvPicPr>
        <p:blipFill>
          <a:blip r:embed="rId2"/>
          <a:stretch>
            <a:fillRect/>
          </a:stretch>
        </p:blipFill>
        <p:spPr>
          <a:xfrm>
            <a:off x="-1937283" y="2404534"/>
            <a:ext cx="10984988" cy="3814232"/>
          </a:xfrm>
        </p:spPr>
      </p:pic>
    </p:spTree>
    <p:extLst>
      <p:ext uri="{BB962C8B-B14F-4D97-AF65-F5344CB8AC3E}">
        <p14:creationId xmlns:p14="http://schemas.microsoft.com/office/powerpoint/2010/main" val="3921737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04C91E-520B-3941-9189-F0D3F7DF4155}"/>
              </a:ext>
            </a:extLst>
          </p:cNvPr>
          <p:cNvSpPr>
            <a:spLocks noGrp="1"/>
          </p:cNvSpPr>
          <p:nvPr>
            <p:ph type="title"/>
          </p:nvPr>
        </p:nvSpPr>
        <p:spPr/>
        <p:txBody>
          <a:bodyPr/>
          <a:lstStyle/>
          <a:p>
            <a:r>
              <a:rPr lang="en-US" dirty="0"/>
              <a:t>Talk to Your Internal Voices</a:t>
            </a:r>
          </a:p>
        </p:txBody>
      </p:sp>
      <p:sp>
        <p:nvSpPr>
          <p:cNvPr id="6" name="Content Placeholder 5">
            <a:extLst>
              <a:ext uri="{FF2B5EF4-FFF2-40B4-BE49-F238E27FC236}">
                <a16:creationId xmlns:a16="http://schemas.microsoft.com/office/drawing/2014/main" id="{3DDD9E4D-CCD5-6747-AEA0-A20E4010A3BF}"/>
              </a:ext>
            </a:extLst>
          </p:cNvPr>
          <p:cNvSpPr>
            <a:spLocks noGrp="1"/>
          </p:cNvSpPr>
          <p:nvPr>
            <p:ph sz="half" idx="2"/>
          </p:nvPr>
        </p:nvSpPr>
        <p:spPr/>
        <p:txBody>
          <a:bodyPr/>
          <a:lstStyle/>
          <a:p>
            <a:r>
              <a:rPr lang="en-US" sz="2400" b="1" dirty="0"/>
              <a:t>The Voice of Avoidance</a:t>
            </a:r>
            <a:endParaRPr lang="en-US" b="1" dirty="0"/>
          </a:p>
          <a:p>
            <a:r>
              <a:rPr lang="en-US" dirty="0"/>
              <a:t>“The only winning move is not to play.” “I would prefer not to.” “Leave me out of it.”</a:t>
            </a:r>
          </a:p>
          <a:p>
            <a:endParaRPr lang="en-US" dirty="0"/>
          </a:p>
          <a:p>
            <a:r>
              <a:rPr lang="en-US" dirty="0"/>
              <a:t>Conflict avoidance. Doesn’t fix the problem, but acknowledges that Power and Reason are sometimes not enough.</a:t>
            </a:r>
          </a:p>
          <a:p>
            <a:endParaRPr lang="en-US" dirty="0"/>
          </a:p>
        </p:txBody>
      </p:sp>
      <p:pic>
        <p:nvPicPr>
          <p:cNvPr id="7" name="Content Placeholder 6" descr="A close up of a logo&#10;&#10;Description automatically generated">
            <a:extLst>
              <a:ext uri="{FF2B5EF4-FFF2-40B4-BE49-F238E27FC236}">
                <a16:creationId xmlns:a16="http://schemas.microsoft.com/office/drawing/2014/main" id="{4477FC89-9848-CA4D-938A-5B4BDA1A2220}"/>
              </a:ext>
            </a:extLst>
          </p:cNvPr>
          <p:cNvPicPr>
            <a:picLocks noGrp="1" noChangeAspect="1"/>
          </p:cNvPicPr>
          <p:nvPr>
            <p:ph sz="half" idx="1"/>
          </p:nvPr>
        </p:nvPicPr>
        <p:blipFill>
          <a:blip r:embed="rId2"/>
          <a:stretch>
            <a:fillRect/>
          </a:stretch>
        </p:blipFill>
        <p:spPr>
          <a:xfrm>
            <a:off x="-2626214" y="2244288"/>
            <a:ext cx="11908001" cy="4134723"/>
          </a:xfrm>
        </p:spPr>
      </p:pic>
    </p:spTree>
    <p:extLst>
      <p:ext uri="{BB962C8B-B14F-4D97-AF65-F5344CB8AC3E}">
        <p14:creationId xmlns:p14="http://schemas.microsoft.com/office/powerpoint/2010/main" val="3068059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82097A-90BB-284E-BD4A-E513434C9A5F}"/>
              </a:ext>
            </a:extLst>
          </p:cNvPr>
          <p:cNvSpPr>
            <a:spLocks noGrp="1"/>
          </p:cNvSpPr>
          <p:nvPr>
            <p:ph type="title"/>
          </p:nvPr>
        </p:nvSpPr>
        <p:spPr/>
        <p:txBody>
          <a:bodyPr/>
          <a:lstStyle/>
          <a:p>
            <a:r>
              <a:rPr lang="en-US" dirty="0"/>
              <a:t>Talk to Your Internal Voices</a:t>
            </a:r>
            <a:br>
              <a:rPr lang="en-US" dirty="0"/>
            </a:br>
            <a:r>
              <a:rPr lang="en-US" dirty="0"/>
              <a:t>Side Effects</a:t>
            </a:r>
          </a:p>
        </p:txBody>
      </p:sp>
      <p:sp>
        <p:nvSpPr>
          <p:cNvPr id="6" name="Text Placeholder 5">
            <a:extLst>
              <a:ext uri="{FF2B5EF4-FFF2-40B4-BE49-F238E27FC236}">
                <a16:creationId xmlns:a16="http://schemas.microsoft.com/office/drawing/2014/main" id="{D05FDD0C-F4FF-A545-9FAA-50401DB3D5B6}"/>
              </a:ext>
            </a:extLst>
          </p:cNvPr>
          <p:cNvSpPr>
            <a:spLocks noGrp="1"/>
          </p:cNvSpPr>
          <p:nvPr>
            <p:ph type="body" idx="1"/>
          </p:nvPr>
        </p:nvSpPr>
        <p:spPr/>
        <p:txBody>
          <a:bodyPr/>
          <a:lstStyle/>
          <a:p>
            <a:r>
              <a:rPr lang="en-US" dirty="0"/>
              <a:t>Voice of Power</a:t>
            </a:r>
          </a:p>
        </p:txBody>
      </p:sp>
      <p:sp>
        <p:nvSpPr>
          <p:cNvPr id="9" name="Text Placeholder 8">
            <a:extLst>
              <a:ext uri="{FF2B5EF4-FFF2-40B4-BE49-F238E27FC236}">
                <a16:creationId xmlns:a16="http://schemas.microsoft.com/office/drawing/2014/main" id="{EF112CA5-3A7A-9245-8817-CE870538D8AF}"/>
              </a:ext>
            </a:extLst>
          </p:cNvPr>
          <p:cNvSpPr>
            <a:spLocks noGrp="1"/>
          </p:cNvSpPr>
          <p:nvPr>
            <p:ph type="body" sz="half" idx="15"/>
          </p:nvPr>
        </p:nvSpPr>
        <p:spPr/>
        <p:txBody>
          <a:bodyPr>
            <a:normAutofit/>
          </a:bodyPr>
          <a:lstStyle/>
          <a:p>
            <a:r>
              <a:rPr lang="en-US" sz="2000" dirty="0"/>
              <a:t>Creates resentment and polarization</a:t>
            </a:r>
          </a:p>
          <a:p>
            <a:r>
              <a:rPr lang="en-US" sz="2000" dirty="0"/>
              <a:t>Exiled opinions don’t disappear permanently</a:t>
            </a:r>
          </a:p>
        </p:txBody>
      </p:sp>
      <p:sp>
        <p:nvSpPr>
          <p:cNvPr id="7" name="Text Placeholder 6">
            <a:extLst>
              <a:ext uri="{FF2B5EF4-FFF2-40B4-BE49-F238E27FC236}">
                <a16:creationId xmlns:a16="http://schemas.microsoft.com/office/drawing/2014/main" id="{FFC2E379-2641-EB43-B054-9B464C7C7887}"/>
              </a:ext>
            </a:extLst>
          </p:cNvPr>
          <p:cNvSpPr>
            <a:spLocks noGrp="1"/>
          </p:cNvSpPr>
          <p:nvPr>
            <p:ph type="body" sz="quarter" idx="3"/>
          </p:nvPr>
        </p:nvSpPr>
        <p:spPr/>
        <p:txBody>
          <a:bodyPr/>
          <a:lstStyle/>
          <a:p>
            <a:r>
              <a:rPr lang="en-US" dirty="0"/>
              <a:t>Voice of Reason</a:t>
            </a:r>
          </a:p>
        </p:txBody>
      </p:sp>
      <p:sp>
        <p:nvSpPr>
          <p:cNvPr id="10" name="Text Placeholder 9">
            <a:extLst>
              <a:ext uri="{FF2B5EF4-FFF2-40B4-BE49-F238E27FC236}">
                <a16:creationId xmlns:a16="http://schemas.microsoft.com/office/drawing/2014/main" id="{1D9B26C2-56A9-8543-8290-F36CEE3844CD}"/>
              </a:ext>
            </a:extLst>
          </p:cNvPr>
          <p:cNvSpPr>
            <a:spLocks noGrp="1"/>
          </p:cNvSpPr>
          <p:nvPr>
            <p:ph type="body" sz="half" idx="16"/>
          </p:nvPr>
        </p:nvSpPr>
        <p:spPr/>
        <p:txBody>
          <a:bodyPr>
            <a:normAutofit/>
          </a:bodyPr>
          <a:lstStyle/>
          <a:p>
            <a:r>
              <a:rPr lang="en-US" sz="2000" dirty="0"/>
              <a:t>Seeks efficiency at the cost of well-rounded growth</a:t>
            </a:r>
          </a:p>
          <a:p>
            <a:r>
              <a:rPr lang="en-US" sz="2000" dirty="0"/>
              <a:t>Low-priority problems, often ignored, can pile up, merge, grow new limbs</a:t>
            </a:r>
          </a:p>
        </p:txBody>
      </p:sp>
      <p:sp>
        <p:nvSpPr>
          <p:cNvPr id="8" name="Text Placeholder 7">
            <a:extLst>
              <a:ext uri="{FF2B5EF4-FFF2-40B4-BE49-F238E27FC236}">
                <a16:creationId xmlns:a16="http://schemas.microsoft.com/office/drawing/2014/main" id="{8578B1C6-CA59-7748-9BA9-C588366AAE7F}"/>
              </a:ext>
            </a:extLst>
          </p:cNvPr>
          <p:cNvSpPr>
            <a:spLocks noGrp="1"/>
          </p:cNvSpPr>
          <p:nvPr>
            <p:ph type="body" sz="quarter" idx="13"/>
          </p:nvPr>
        </p:nvSpPr>
        <p:spPr>
          <a:xfrm>
            <a:off x="7888135" y="2603501"/>
            <a:ext cx="3410342" cy="576262"/>
          </a:xfrm>
        </p:spPr>
        <p:txBody>
          <a:bodyPr/>
          <a:lstStyle/>
          <a:p>
            <a:r>
              <a:rPr lang="en-US" dirty="0"/>
              <a:t>Voice of Avoidance</a:t>
            </a:r>
          </a:p>
        </p:txBody>
      </p:sp>
      <p:sp>
        <p:nvSpPr>
          <p:cNvPr id="11" name="Text Placeholder 10">
            <a:extLst>
              <a:ext uri="{FF2B5EF4-FFF2-40B4-BE49-F238E27FC236}">
                <a16:creationId xmlns:a16="http://schemas.microsoft.com/office/drawing/2014/main" id="{5F3F39A3-6087-5746-8304-07A52699FF7A}"/>
              </a:ext>
            </a:extLst>
          </p:cNvPr>
          <p:cNvSpPr>
            <a:spLocks noGrp="1"/>
          </p:cNvSpPr>
          <p:nvPr>
            <p:ph type="body" sz="half" idx="17"/>
          </p:nvPr>
        </p:nvSpPr>
        <p:spPr/>
        <p:txBody>
          <a:bodyPr>
            <a:normAutofit/>
          </a:bodyPr>
          <a:lstStyle/>
          <a:p>
            <a:r>
              <a:rPr lang="en-US" sz="2000" dirty="0"/>
              <a:t>Buys a short-term respite but doesn’t move the needle on conflict.</a:t>
            </a:r>
          </a:p>
        </p:txBody>
      </p:sp>
    </p:spTree>
    <p:extLst>
      <p:ext uri="{BB962C8B-B14F-4D97-AF65-F5344CB8AC3E}">
        <p14:creationId xmlns:p14="http://schemas.microsoft.com/office/powerpoint/2010/main" val="3849829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FACF21D3-77CE-6549-A32C-FA33EE3B3561}"/>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Why Discuss Disagreement?</a:t>
            </a:r>
          </a:p>
        </p:txBody>
      </p:sp>
      <p:sp>
        <p:nvSpPr>
          <p:cNvPr id="3" name="Content Placeholder 2">
            <a:extLst>
              <a:ext uri="{FF2B5EF4-FFF2-40B4-BE49-F238E27FC236}">
                <a16:creationId xmlns:a16="http://schemas.microsoft.com/office/drawing/2014/main" id="{35DCE156-7C89-2F40-8AE7-9023A4F0508F}"/>
              </a:ext>
            </a:extLst>
          </p:cNvPr>
          <p:cNvSpPr>
            <a:spLocks noGrp="1"/>
          </p:cNvSpPr>
          <p:nvPr>
            <p:ph idx="1"/>
          </p:nvPr>
        </p:nvSpPr>
        <p:spPr>
          <a:xfrm>
            <a:off x="5290077" y="437513"/>
            <a:ext cx="5502614" cy="5954325"/>
          </a:xfrm>
        </p:spPr>
        <p:txBody>
          <a:bodyPr anchor="ctr">
            <a:normAutofit/>
          </a:bodyPr>
          <a:lstStyle/>
          <a:p>
            <a:r>
              <a:rPr lang="en-US" sz="2000" dirty="0"/>
              <a:t>Christian formation is formation for life</a:t>
            </a:r>
          </a:p>
          <a:p>
            <a:r>
              <a:rPr lang="en-US" sz="2000" dirty="0"/>
              <a:t>Life is lived with others</a:t>
            </a:r>
          </a:p>
          <a:p>
            <a:r>
              <a:rPr lang="en-US" sz="2000" dirty="0"/>
              <a:t>Where humans interact, disagreement is natural and expected</a:t>
            </a:r>
          </a:p>
          <a:p>
            <a:endParaRPr lang="en-US" sz="2000" dirty="0"/>
          </a:p>
          <a:p>
            <a:r>
              <a:rPr lang="en-US" sz="2000" dirty="0"/>
              <a:t>However, the average person dreads argument and disagreement</a:t>
            </a:r>
          </a:p>
          <a:p>
            <a:endParaRPr lang="en-US" sz="2000" dirty="0"/>
          </a:p>
          <a:p>
            <a:r>
              <a:rPr lang="en-US" sz="2000" dirty="0"/>
              <a:t>Impeachment</a:t>
            </a:r>
          </a:p>
          <a:p>
            <a:r>
              <a:rPr lang="en-US" sz="2000" dirty="0"/>
              <a:t>Election 2020</a:t>
            </a:r>
          </a:p>
          <a:p>
            <a:r>
              <a:rPr lang="en-US" sz="2000" dirty="0"/>
              <a:t>Political, Economic and Social Change</a:t>
            </a:r>
          </a:p>
          <a:p>
            <a:r>
              <a:rPr lang="en-US" sz="2000" dirty="0"/>
              <a:t>Ongoing parish conversations around Race, Mission &amp; Outreach</a:t>
            </a:r>
          </a:p>
        </p:txBody>
      </p:sp>
    </p:spTree>
    <p:extLst>
      <p:ext uri="{BB962C8B-B14F-4D97-AF65-F5344CB8AC3E}">
        <p14:creationId xmlns:p14="http://schemas.microsoft.com/office/powerpoint/2010/main" val="1728405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04C91E-520B-3941-9189-F0D3F7DF4155}"/>
              </a:ext>
            </a:extLst>
          </p:cNvPr>
          <p:cNvSpPr>
            <a:spLocks noGrp="1"/>
          </p:cNvSpPr>
          <p:nvPr>
            <p:ph type="title"/>
          </p:nvPr>
        </p:nvSpPr>
        <p:spPr/>
        <p:txBody>
          <a:bodyPr/>
          <a:lstStyle/>
          <a:p>
            <a:r>
              <a:rPr lang="en-US" dirty="0"/>
              <a:t>Talk to Your Internal Voices</a:t>
            </a:r>
          </a:p>
        </p:txBody>
      </p:sp>
      <p:sp>
        <p:nvSpPr>
          <p:cNvPr id="6" name="Content Placeholder 5">
            <a:extLst>
              <a:ext uri="{FF2B5EF4-FFF2-40B4-BE49-F238E27FC236}">
                <a16:creationId xmlns:a16="http://schemas.microsoft.com/office/drawing/2014/main" id="{3DDD9E4D-CCD5-6747-AEA0-A20E4010A3BF}"/>
              </a:ext>
            </a:extLst>
          </p:cNvPr>
          <p:cNvSpPr>
            <a:spLocks noGrp="1"/>
          </p:cNvSpPr>
          <p:nvPr>
            <p:ph sz="half" idx="2"/>
          </p:nvPr>
        </p:nvSpPr>
        <p:spPr/>
        <p:txBody>
          <a:bodyPr>
            <a:normAutofit lnSpcReduction="10000"/>
          </a:bodyPr>
          <a:lstStyle/>
          <a:p>
            <a:r>
              <a:rPr lang="en-US" sz="2400" b="1" dirty="0"/>
              <a:t>The Voice of Possibility</a:t>
            </a:r>
            <a:endParaRPr lang="en-US" b="1" dirty="0"/>
          </a:p>
          <a:p>
            <a:r>
              <a:rPr lang="en-US" dirty="0"/>
              <a:t>“What are we missing?” “What else is possible?” “What else can we do with what we have?” “Who else can we bring into the conversation to give us a new perspective?”</a:t>
            </a:r>
          </a:p>
          <a:p>
            <a:endParaRPr lang="en-US" dirty="0"/>
          </a:p>
          <a:p>
            <a:r>
              <a:rPr lang="en-US" dirty="0"/>
              <a:t>Sees conflict not a a problem (like the first three), but something that can be productive. Explicitly pushes us to NOT do what the other voices would have.</a:t>
            </a:r>
          </a:p>
          <a:p>
            <a:endParaRPr lang="en-US" dirty="0"/>
          </a:p>
        </p:txBody>
      </p:sp>
      <p:pic>
        <p:nvPicPr>
          <p:cNvPr id="7" name="Content Placeholder 6" descr="A close up of a logo&#10;&#10;Description automatically generated">
            <a:extLst>
              <a:ext uri="{FF2B5EF4-FFF2-40B4-BE49-F238E27FC236}">
                <a16:creationId xmlns:a16="http://schemas.microsoft.com/office/drawing/2014/main" id="{CE637464-1A15-5A45-9F3B-02E4284F1305}"/>
              </a:ext>
            </a:extLst>
          </p:cNvPr>
          <p:cNvPicPr>
            <a:picLocks noGrp="1" noChangeAspect="1"/>
          </p:cNvPicPr>
          <p:nvPr>
            <p:ph sz="half" idx="1"/>
          </p:nvPr>
        </p:nvPicPr>
        <p:blipFill>
          <a:blip r:embed="rId2"/>
          <a:stretch>
            <a:fillRect/>
          </a:stretch>
        </p:blipFill>
        <p:spPr>
          <a:xfrm>
            <a:off x="-2150225" y="2336800"/>
            <a:ext cx="11375136" cy="3949700"/>
          </a:xfrm>
        </p:spPr>
      </p:pic>
    </p:spTree>
    <p:extLst>
      <p:ext uri="{BB962C8B-B14F-4D97-AF65-F5344CB8AC3E}">
        <p14:creationId xmlns:p14="http://schemas.microsoft.com/office/powerpoint/2010/main" val="3864266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85F279D6-ED25-4D3F-9479-8ABB21867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8D0B1B4-C487-47EF-B7D0-421066454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dirty="0"/>
          </a:p>
        </p:txBody>
      </p:sp>
      <p:sp>
        <p:nvSpPr>
          <p:cNvPr id="19" name="Freeform: Shape 18">
            <a:extLst>
              <a:ext uri="{FF2B5EF4-FFF2-40B4-BE49-F238E27FC236}">
                <a16:creationId xmlns:a16="http://schemas.microsoft.com/office/drawing/2014/main" id="{0214736A-03B2-4B91-B0AF-B21213F3B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9335" y="1702087"/>
            <a:ext cx="3209207" cy="61285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pic>
        <p:nvPicPr>
          <p:cNvPr id="8" name="Content Placeholder 7" descr="A close up of a logo&#10;&#10;Description automatically generated">
            <a:extLst>
              <a:ext uri="{FF2B5EF4-FFF2-40B4-BE49-F238E27FC236}">
                <a16:creationId xmlns:a16="http://schemas.microsoft.com/office/drawing/2014/main" id="{A63857EB-A5FC-2F4D-BEB7-36288CF3A9A1}"/>
              </a:ext>
            </a:extLst>
          </p:cNvPr>
          <p:cNvPicPr>
            <a:picLocks noGrp="1" noChangeAspect="1"/>
          </p:cNvPicPr>
          <p:nvPr>
            <p:ph idx="1"/>
          </p:nvPr>
        </p:nvPicPr>
        <p:blipFill>
          <a:blip r:embed="rId2"/>
          <a:stretch>
            <a:fillRect/>
          </a:stretch>
        </p:blipFill>
        <p:spPr>
          <a:xfrm>
            <a:off x="4881154" y="321732"/>
            <a:ext cx="4645363" cy="6214533"/>
          </a:xfrm>
          <a:prstGeom prst="rect">
            <a:avLst/>
          </a:prstGeom>
        </p:spPr>
      </p:pic>
    </p:spTree>
    <p:extLst>
      <p:ext uri="{BB962C8B-B14F-4D97-AF65-F5344CB8AC3E}">
        <p14:creationId xmlns:p14="http://schemas.microsoft.com/office/powerpoint/2010/main" val="3139536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DDA1ECE3-A802-884C-A9CD-AA8C679514F2}"/>
              </a:ext>
            </a:extLst>
          </p:cNvPr>
          <p:cNvSpPr>
            <a:spLocks noGrp="1"/>
          </p:cNvSpPr>
          <p:nvPr>
            <p:ph type="title"/>
          </p:nvPr>
        </p:nvSpPr>
        <p:spPr>
          <a:xfrm>
            <a:off x="1000372" y="1209957"/>
            <a:ext cx="3034580" cy="4438087"/>
          </a:xfrm>
        </p:spPr>
        <p:txBody>
          <a:bodyPr anchor="ctr">
            <a:normAutofit/>
          </a:bodyPr>
          <a:lstStyle/>
          <a:p>
            <a:pPr algn="r"/>
            <a:r>
              <a:rPr lang="en-US" sz="3200" dirty="0">
                <a:solidFill>
                  <a:schemeClr val="tx1"/>
                </a:solidFill>
              </a:rPr>
              <a:t>What Does This Have to do with Advent?</a:t>
            </a:r>
          </a:p>
        </p:txBody>
      </p:sp>
      <p:cxnSp>
        <p:nvCxnSpPr>
          <p:cNvPr id="25"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97E5E8D-806C-7046-88BD-B945BF220070}"/>
              </a:ext>
            </a:extLst>
          </p:cNvPr>
          <p:cNvSpPr>
            <a:spLocks noGrp="1"/>
          </p:cNvSpPr>
          <p:nvPr>
            <p:ph idx="1"/>
          </p:nvPr>
        </p:nvSpPr>
        <p:spPr>
          <a:xfrm>
            <a:off x="4678424" y="613775"/>
            <a:ext cx="6106482" cy="5536504"/>
          </a:xfrm>
        </p:spPr>
        <p:txBody>
          <a:bodyPr anchor="ctr">
            <a:normAutofit/>
          </a:bodyPr>
          <a:lstStyle/>
          <a:p>
            <a:r>
              <a:rPr lang="en-US" dirty="0">
                <a:solidFill>
                  <a:schemeClr val="tx1"/>
                </a:solidFill>
              </a:rPr>
              <a:t>“</a:t>
            </a:r>
            <a:r>
              <a:rPr lang="en-US" dirty="0"/>
              <a:t>I appeal to you therefore, brothers and sisters, by the mercies of God, to present your bodies as a living sacrifice, holy and acceptable to God, which is your spiritual worship. Do not be conformed to this world, but be transformed by the renewing of your minds, so that you may discern what is the will of God—what is good and acceptable and perfect. For by the grace given to me I say to everyone among you not to think of yourself more highly than you ought to think, but to think with sober judgement, each according to the measure of faith that God has assigned. For as in one body we have many members, and not all the members have the same function, so we, who are many, are one body in Christ, and individually we are members one of another.”</a:t>
            </a:r>
          </a:p>
          <a:p>
            <a:r>
              <a:rPr lang="en-US" dirty="0"/>
              <a:t>The anticipation of Advent is the anticipation of the Incarnation, its past, its future, and its present.</a:t>
            </a:r>
          </a:p>
          <a:p>
            <a:endParaRPr lang="en-US" dirty="0">
              <a:solidFill>
                <a:schemeClr val="tx1"/>
              </a:solidFill>
            </a:endParaRPr>
          </a:p>
        </p:txBody>
      </p:sp>
    </p:spTree>
    <p:extLst>
      <p:ext uri="{BB962C8B-B14F-4D97-AF65-F5344CB8AC3E}">
        <p14:creationId xmlns:p14="http://schemas.microsoft.com/office/powerpoint/2010/main" val="847931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B43F3D-C31A-F64D-A144-8BA9283A97F4}"/>
              </a:ext>
            </a:extLst>
          </p:cNvPr>
          <p:cNvSpPr>
            <a:spLocks noGrp="1"/>
          </p:cNvSpPr>
          <p:nvPr>
            <p:ph type="title"/>
          </p:nvPr>
        </p:nvSpPr>
        <p:spPr/>
        <p:txBody>
          <a:bodyPr/>
          <a:lstStyle/>
          <a:p>
            <a:r>
              <a:rPr lang="en-US" sz="5400" dirty="0"/>
              <a:t>If it is possible, so far as it depends on you, live peaceably with all.</a:t>
            </a:r>
          </a:p>
        </p:txBody>
      </p:sp>
      <p:sp>
        <p:nvSpPr>
          <p:cNvPr id="6" name="Text Placeholder 5">
            <a:extLst>
              <a:ext uri="{FF2B5EF4-FFF2-40B4-BE49-F238E27FC236}">
                <a16:creationId xmlns:a16="http://schemas.microsoft.com/office/drawing/2014/main" id="{052407ED-C512-4A40-A25F-BF4987704128}"/>
              </a:ext>
            </a:extLst>
          </p:cNvPr>
          <p:cNvSpPr>
            <a:spLocks noGrp="1"/>
          </p:cNvSpPr>
          <p:nvPr>
            <p:ph type="body" sz="half" idx="13"/>
          </p:nvPr>
        </p:nvSpPr>
        <p:spPr/>
        <p:txBody>
          <a:bodyPr/>
          <a:lstStyle/>
          <a:p>
            <a:r>
              <a:rPr lang="en-US" dirty="0"/>
              <a:t>Romans 12.18</a:t>
            </a:r>
          </a:p>
        </p:txBody>
      </p:sp>
      <p:sp>
        <p:nvSpPr>
          <p:cNvPr id="5" name="Text Placeholder 4">
            <a:extLst>
              <a:ext uri="{FF2B5EF4-FFF2-40B4-BE49-F238E27FC236}">
                <a16:creationId xmlns:a16="http://schemas.microsoft.com/office/drawing/2014/main" id="{9F2C6D9D-8A58-A642-A351-1D7122C2D47A}"/>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764313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380B65-2598-5343-AB6D-73749EC421EC}"/>
              </a:ext>
            </a:extLst>
          </p:cNvPr>
          <p:cNvSpPr>
            <a:spLocks noGrp="1"/>
          </p:cNvSpPr>
          <p:nvPr>
            <p:ph type="title"/>
          </p:nvPr>
        </p:nvSpPr>
        <p:spPr/>
        <p:txBody>
          <a:bodyPr/>
          <a:lstStyle/>
          <a:p>
            <a:r>
              <a:rPr lang="en-US" dirty="0"/>
              <a:t>Our Resources</a:t>
            </a:r>
          </a:p>
        </p:txBody>
      </p:sp>
      <p:sp>
        <p:nvSpPr>
          <p:cNvPr id="7" name="Text Placeholder 6">
            <a:extLst>
              <a:ext uri="{FF2B5EF4-FFF2-40B4-BE49-F238E27FC236}">
                <a16:creationId xmlns:a16="http://schemas.microsoft.com/office/drawing/2014/main" id="{502AE7C4-8EF9-3249-A7F7-DDA5B2613EE3}"/>
              </a:ext>
            </a:extLst>
          </p:cNvPr>
          <p:cNvSpPr>
            <a:spLocks noGrp="1"/>
          </p:cNvSpPr>
          <p:nvPr>
            <p:ph type="body" idx="1"/>
          </p:nvPr>
        </p:nvSpPr>
        <p:spPr/>
        <p:txBody>
          <a:bodyPr/>
          <a:lstStyle/>
          <a:p>
            <a:pPr algn="ctr"/>
            <a:r>
              <a:rPr lang="en-US" dirty="0"/>
              <a:t>St. Paul</a:t>
            </a:r>
          </a:p>
        </p:txBody>
      </p:sp>
      <p:pic>
        <p:nvPicPr>
          <p:cNvPr id="12" name="Content Placeholder 11" descr="A picture containing fire, nature, person, holding&#10;&#10;Description automatically generated">
            <a:extLst>
              <a:ext uri="{FF2B5EF4-FFF2-40B4-BE49-F238E27FC236}">
                <a16:creationId xmlns:a16="http://schemas.microsoft.com/office/drawing/2014/main" id="{8FFEA9B9-7CC2-F444-9A7C-5B7B34C5B5A8}"/>
              </a:ext>
            </a:extLst>
          </p:cNvPr>
          <p:cNvPicPr>
            <a:picLocks noGrp="1" noChangeAspect="1"/>
          </p:cNvPicPr>
          <p:nvPr>
            <p:ph sz="half" idx="2"/>
          </p:nvPr>
        </p:nvPicPr>
        <p:blipFill>
          <a:blip r:embed="rId3"/>
          <a:stretch>
            <a:fillRect/>
          </a:stretch>
        </p:blipFill>
        <p:spPr>
          <a:xfrm>
            <a:off x="2394025" y="3179763"/>
            <a:ext cx="2347763" cy="2840037"/>
          </a:xfrm>
        </p:spPr>
      </p:pic>
      <p:sp>
        <p:nvSpPr>
          <p:cNvPr id="9" name="Text Placeholder 8">
            <a:extLst>
              <a:ext uri="{FF2B5EF4-FFF2-40B4-BE49-F238E27FC236}">
                <a16:creationId xmlns:a16="http://schemas.microsoft.com/office/drawing/2014/main" id="{504E178E-28AE-9149-A56D-E6EA04427307}"/>
              </a:ext>
            </a:extLst>
          </p:cNvPr>
          <p:cNvSpPr>
            <a:spLocks noGrp="1"/>
          </p:cNvSpPr>
          <p:nvPr>
            <p:ph type="body" sz="quarter" idx="3"/>
          </p:nvPr>
        </p:nvSpPr>
        <p:spPr/>
        <p:txBody>
          <a:bodyPr/>
          <a:lstStyle/>
          <a:p>
            <a:pPr algn="ctr"/>
            <a:r>
              <a:rPr lang="en-US" dirty="0"/>
              <a:t>Buster Benson</a:t>
            </a:r>
          </a:p>
        </p:txBody>
      </p:sp>
      <p:pic>
        <p:nvPicPr>
          <p:cNvPr id="14" name="Content Placeholder 13" descr="A close up of text on a white background&#10;&#10;Description automatically generated">
            <a:extLst>
              <a:ext uri="{FF2B5EF4-FFF2-40B4-BE49-F238E27FC236}">
                <a16:creationId xmlns:a16="http://schemas.microsoft.com/office/drawing/2014/main" id="{55787CEB-79D1-FB4F-ADC0-833215BAEBE2}"/>
              </a:ext>
            </a:extLst>
          </p:cNvPr>
          <p:cNvPicPr>
            <a:picLocks noGrp="1" noChangeAspect="1"/>
          </p:cNvPicPr>
          <p:nvPr>
            <p:ph sz="quarter" idx="4"/>
          </p:nvPr>
        </p:nvPicPr>
        <p:blipFill>
          <a:blip r:embed="rId4"/>
          <a:stretch>
            <a:fillRect/>
          </a:stretch>
        </p:blipFill>
        <p:spPr>
          <a:xfrm>
            <a:off x="7680922" y="3179763"/>
            <a:ext cx="1879993" cy="2840037"/>
          </a:xfrm>
        </p:spPr>
      </p:pic>
    </p:spTree>
    <p:extLst>
      <p:ext uri="{BB962C8B-B14F-4D97-AF65-F5344CB8AC3E}">
        <p14:creationId xmlns:p14="http://schemas.microsoft.com/office/powerpoint/2010/main" val="1992601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616CF6-AB43-A04E-8314-42419FBF269B}"/>
              </a:ext>
            </a:extLst>
          </p:cNvPr>
          <p:cNvSpPr>
            <a:spLocks noGrp="1"/>
          </p:cNvSpPr>
          <p:nvPr>
            <p:ph type="title"/>
          </p:nvPr>
        </p:nvSpPr>
        <p:spPr>
          <a:xfrm>
            <a:off x="936955" y="562767"/>
            <a:ext cx="3229155" cy="540707"/>
          </a:xfrm>
        </p:spPr>
        <p:txBody>
          <a:bodyPr/>
          <a:lstStyle/>
          <a:p>
            <a:r>
              <a:rPr lang="en-US" dirty="0"/>
              <a:t>Misconception #1</a:t>
            </a:r>
          </a:p>
        </p:txBody>
      </p:sp>
      <p:sp>
        <p:nvSpPr>
          <p:cNvPr id="9" name="Text Placeholder 8">
            <a:extLst>
              <a:ext uri="{FF2B5EF4-FFF2-40B4-BE49-F238E27FC236}">
                <a16:creationId xmlns:a16="http://schemas.microsoft.com/office/drawing/2014/main" id="{D075F7A5-1861-1E4E-8370-794CED471F7E}"/>
              </a:ext>
            </a:extLst>
          </p:cNvPr>
          <p:cNvSpPr>
            <a:spLocks noGrp="1"/>
          </p:cNvSpPr>
          <p:nvPr>
            <p:ph idx="1"/>
          </p:nvPr>
        </p:nvSpPr>
        <p:spPr/>
        <p:txBody>
          <a:bodyPr/>
          <a:lstStyle/>
          <a:p>
            <a:r>
              <a:rPr lang="en-US" dirty="0"/>
              <a:t>Most people classify arguments as unproductive.</a:t>
            </a:r>
          </a:p>
          <a:p>
            <a:r>
              <a:rPr lang="en-US" dirty="0"/>
              <a:t>Arguments perform a crucial – and underappreciated – job: they wave the flag that something important to us is being endangered.</a:t>
            </a:r>
          </a:p>
          <a:p>
            <a:r>
              <a:rPr lang="en-US" dirty="0"/>
              <a:t>Endangerment stirs strong emotions.</a:t>
            </a:r>
          </a:p>
          <a:p>
            <a:r>
              <a:rPr lang="en-US" dirty="0"/>
              <a:t>Most of us were never taught how to argue.</a:t>
            </a:r>
          </a:p>
          <a:p>
            <a:r>
              <a:rPr lang="en-US" dirty="0"/>
              <a:t>Hidden disagreements are much worse than surfaced disagreements.</a:t>
            </a:r>
          </a:p>
        </p:txBody>
      </p:sp>
      <p:sp>
        <p:nvSpPr>
          <p:cNvPr id="8" name="Text Placeholder 7">
            <a:extLst>
              <a:ext uri="{FF2B5EF4-FFF2-40B4-BE49-F238E27FC236}">
                <a16:creationId xmlns:a16="http://schemas.microsoft.com/office/drawing/2014/main" id="{365A89AB-D452-A54A-9C4E-FB7B963CAF4A}"/>
              </a:ext>
            </a:extLst>
          </p:cNvPr>
          <p:cNvSpPr>
            <a:spLocks noGrp="1"/>
          </p:cNvSpPr>
          <p:nvPr>
            <p:ph type="body" sz="half" idx="2"/>
          </p:nvPr>
        </p:nvSpPr>
        <p:spPr>
          <a:xfrm>
            <a:off x="936954" y="1103474"/>
            <a:ext cx="3229155" cy="691158"/>
          </a:xfrm>
        </p:spPr>
        <p:txBody>
          <a:bodyPr>
            <a:normAutofit fontScale="85000" lnSpcReduction="10000"/>
          </a:bodyPr>
          <a:lstStyle/>
          <a:p>
            <a:r>
              <a:rPr lang="en-US" sz="2800" dirty="0"/>
              <a:t>Arguments are bad</a:t>
            </a:r>
          </a:p>
        </p:txBody>
      </p:sp>
      <p:pic>
        <p:nvPicPr>
          <p:cNvPr id="15" name="Picture 14" descr="A screenshot of a cell phone&#10;&#10;Description automatically generated">
            <a:extLst>
              <a:ext uri="{FF2B5EF4-FFF2-40B4-BE49-F238E27FC236}">
                <a16:creationId xmlns:a16="http://schemas.microsoft.com/office/drawing/2014/main" id="{86CCCC11-B044-C745-992B-23CEFCDDE802}"/>
              </a:ext>
            </a:extLst>
          </p:cNvPr>
          <p:cNvPicPr>
            <a:picLocks noChangeAspect="1"/>
          </p:cNvPicPr>
          <p:nvPr/>
        </p:nvPicPr>
        <p:blipFill>
          <a:blip r:embed="rId3"/>
          <a:stretch>
            <a:fillRect/>
          </a:stretch>
        </p:blipFill>
        <p:spPr>
          <a:xfrm>
            <a:off x="866954" y="2049223"/>
            <a:ext cx="3369153" cy="3369153"/>
          </a:xfrm>
          <a:prstGeom prst="rect">
            <a:avLst/>
          </a:prstGeom>
        </p:spPr>
      </p:pic>
    </p:spTree>
    <p:extLst>
      <p:ext uri="{BB962C8B-B14F-4D97-AF65-F5344CB8AC3E}">
        <p14:creationId xmlns:p14="http://schemas.microsoft.com/office/powerpoint/2010/main" val="711482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616CF6-AB43-A04E-8314-42419FBF269B}"/>
              </a:ext>
            </a:extLst>
          </p:cNvPr>
          <p:cNvSpPr>
            <a:spLocks noGrp="1"/>
          </p:cNvSpPr>
          <p:nvPr>
            <p:ph type="title"/>
          </p:nvPr>
        </p:nvSpPr>
        <p:spPr>
          <a:xfrm>
            <a:off x="936955" y="562767"/>
            <a:ext cx="3229155" cy="540707"/>
          </a:xfrm>
        </p:spPr>
        <p:txBody>
          <a:bodyPr/>
          <a:lstStyle/>
          <a:p>
            <a:r>
              <a:rPr lang="en-US" dirty="0"/>
              <a:t>Misconception #2</a:t>
            </a:r>
          </a:p>
        </p:txBody>
      </p:sp>
      <p:sp>
        <p:nvSpPr>
          <p:cNvPr id="9" name="Text Placeholder 8">
            <a:extLst>
              <a:ext uri="{FF2B5EF4-FFF2-40B4-BE49-F238E27FC236}">
                <a16:creationId xmlns:a16="http://schemas.microsoft.com/office/drawing/2014/main" id="{D075F7A5-1861-1E4E-8370-794CED471F7E}"/>
              </a:ext>
            </a:extLst>
          </p:cNvPr>
          <p:cNvSpPr>
            <a:spLocks noGrp="1"/>
          </p:cNvSpPr>
          <p:nvPr>
            <p:ph idx="1"/>
          </p:nvPr>
        </p:nvSpPr>
        <p:spPr/>
        <p:txBody>
          <a:bodyPr/>
          <a:lstStyle/>
          <a:p>
            <a:r>
              <a:rPr lang="en-US" dirty="0"/>
              <a:t>Disagreement: An unacceptable difference between two perspectives.</a:t>
            </a:r>
          </a:p>
          <a:p>
            <a:r>
              <a:rPr lang="en-US" dirty="0"/>
              <a:t>Once the clash between perspectives becomes unacceptable, our motivation shifts from understanding minds to changing them.</a:t>
            </a:r>
          </a:p>
          <a:p>
            <a:r>
              <a:rPr lang="en-US" dirty="0"/>
              <a:t>Backfire effect</a:t>
            </a:r>
          </a:p>
          <a:p>
            <a:r>
              <a:rPr lang="en-US" dirty="0"/>
              <a:t>We can really only change two things: our own minds and our own behavior.</a:t>
            </a:r>
          </a:p>
        </p:txBody>
      </p:sp>
      <p:sp>
        <p:nvSpPr>
          <p:cNvPr id="8" name="Text Placeholder 7">
            <a:extLst>
              <a:ext uri="{FF2B5EF4-FFF2-40B4-BE49-F238E27FC236}">
                <a16:creationId xmlns:a16="http://schemas.microsoft.com/office/drawing/2014/main" id="{365A89AB-D452-A54A-9C4E-FB7B963CAF4A}"/>
              </a:ext>
            </a:extLst>
          </p:cNvPr>
          <p:cNvSpPr>
            <a:spLocks noGrp="1"/>
          </p:cNvSpPr>
          <p:nvPr>
            <p:ph type="body" sz="half" idx="2"/>
          </p:nvPr>
        </p:nvSpPr>
        <p:spPr>
          <a:xfrm>
            <a:off x="686432" y="1230769"/>
            <a:ext cx="4123561" cy="691158"/>
          </a:xfrm>
        </p:spPr>
        <p:txBody>
          <a:bodyPr>
            <a:normAutofit fontScale="85000" lnSpcReduction="10000"/>
          </a:bodyPr>
          <a:lstStyle/>
          <a:p>
            <a:r>
              <a:rPr lang="en-US" sz="2800" dirty="0"/>
              <a:t>Arguments change minds</a:t>
            </a:r>
          </a:p>
        </p:txBody>
      </p:sp>
      <p:pic>
        <p:nvPicPr>
          <p:cNvPr id="3" name="Picture 2" descr="A person walking a dog on a beach&#10;&#10;Description automatically generated">
            <a:extLst>
              <a:ext uri="{FF2B5EF4-FFF2-40B4-BE49-F238E27FC236}">
                <a16:creationId xmlns:a16="http://schemas.microsoft.com/office/drawing/2014/main" id="{253BEC04-173A-DA4E-B141-90D22C922AF7}"/>
              </a:ext>
            </a:extLst>
          </p:cNvPr>
          <p:cNvPicPr>
            <a:picLocks noChangeAspect="1"/>
          </p:cNvPicPr>
          <p:nvPr/>
        </p:nvPicPr>
        <p:blipFill>
          <a:blip r:embed="rId3"/>
          <a:stretch>
            <a:fillRect/>
          </a:stretch>
        </p:blipFill>
        <p:spPr>
          <a:xfrm>
            <a:off x="638559" y="2266863"/>
            <a:ext cx="4022526" cy="2669211"/>
          </a:xfrm>
          <a:prstGeom prst="rect">
            <a:avLst/>
          </a:prstGeom>
        </p:spPr>
      </p:pic>
    </p:spTree>
    <p:extLst>
      <p:ext uri="{BB962C8B-B14F-4D97-AF65-F5344CB8AC3E}">
        <p14:creationId xmlns:p14="http://schemas.microsoft.com/office/powerpoint/2010/main" val="1990355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616CF6-AB43-A04E-8314-42419FBF269B}"/>
              </a:ext>
            </a:extLst>
          </p:cNvPr>
          <p:cNvSpPr>
            <a:spLocks noGrp="1"/>
          </p:cNvSpPr>
          <p:nvPr>
            <p:ph type="title"/>
          </p:nvPr>
        </p:nvSpPr>
        <p:spPr>
          <a:xfrm>
            <a:off x="936955" y="562767"/>
            <a:ext cx="3229155" cy="540707"/>
          </a:xfrm>
        </p:spPr>
        <p:txBody>
          <a:bodyPr/>
          <a:lstStyle/>
          <a:p>
            <a:r>
              <a:rPr lang="en-US" dirty="0"/>
              <a:t>Misconception #3</a:t>
            </a:r>
          </a:p>
        </p:txBody>
      </p:sp>
      <p:sp>
        <p:nvSpPr>
          <p:cNvPr id="9" name="Text Placeholder 8">
            <a:extLst>
              <a:ext uri="{FF2B5EF4-FFF2-40B4-BE49-F238E27FC236}">
                <a16:creationId xmlns:a16="http://schemas.microsoft.com/office/drawing/2014/main" id="{D075F7A5-1861-1E4E-8370-794CED471F7E}"/>
              </a:ext>
            </a:extLst>
          </p:cNvPr>
          <p:cNvSpPr>
            <a:spLocks noGrp="1"/>
          </p:cNvSpPr>
          <p:nvPr>
            <p:ph idx="1"/>
          </p:nvPr>
        </p:nvSpPr>
        <p:spPr/>
        <p:txBody>
          <a:bodyPr/>
          <a:lstStyle/>
          <a:p>
            <a:r>
              <a:rPr lang="en-US" dirty="0"/>
              <a:t>Arguments have deep roots and will always find a way to grow back again.</a:t>
            </a:r>
          </a:p>
          <a:p>
            <a:endParaRPr lang="en-US" dirty="0"/>
          </a:p>
          <a:p>
            <a:r>
              <a:rPr lang="en-US" dirty="0"/>
              <a:t>In a relationship, we must cobble together compromises at regular intervals to help bridge the gap between our different tastes and preferences.</a:t>
            </a:r>
          </a:p>
        </p:txBody>
      </p:sp>
      <p:sp>
        <p:nvSpPr>
          <p:cNvPr id="8" name="Text Placeholder 7">
            <a:extLst>
              <a:ext uri="{FF2B5EF4-FFF2-40B4-BE49-F238E27FC236}">
                <a16:creationId xmlns:a16="http://schemas.microsoft.com/office/drawing/2014/main" id="{365A89AB-D452-A54A-9C4E-FB7B963CAF4A}"/>
              </a:ext>
            </a:extLst>
          </p:cNvPr>
          <p:cNvSpPr>
            <a:spLocks noGrp="1"/>
          </p:cNvSpPr>
          <p:nvPr>
            <p:ph type="body" sz="half" idx="2"/>
          </p:nvPr>
        </p:nvSpPr>
        <p:spPr>
          <a:xfrm>
            <a:off x="936954" y="1103474"/>
            <a:ext cx="3229155" cy="691158"/>
          </a:xfrm>
        </p:spPr>
        <p:txBody>
          <a:bodyPr>
            <a:normAutofit/>
          </a:bodyPr>
          <a:lstStyle/>
          <a:p>
            <a:r>
              <a:rPr lang="en-US" sz="2800" dirty="0"/>
              <a:t>Arguments end</a:t>
            </a:r>
          </a:p>
        </p:txBody>
      </p:sp>
      <p:pic>
        <p:nvPicPr>
          <p:cNvPr id="5" name="Picture 4" descr="A computer&#10;&#10;Description automatically generated">
            <a:extLst>
              <a:ext uri="{FF2B5EF4-FFF2-40B4-BE49-F238E27FC236}">
                <a16:creationId xmlns:a16="http://schemas.microsoft.com/office/drawing/2014/main" id="{2A129F0F-E3B0-4043-9F4B-D02E62EFE818}"/>
              </a:ext>
            </a:extLst>
          </p:cNvPr>
          <p:cNvPicPr>
            <a:picLocks noChangeAspect="1"/>
          </p:cNvPicPr>
          <p:nvPr/>
        </p:nvPicPr>
        <p:blipFill>
          <a:blip r:embed="rId3"/>
          <a:stretch>
            <a:fillRect/>
          </a:stretch>
        </p:blipFill>
        <p:spPr>
          <a:xfrm>
            <a:off x="936953" y="1977458"/>
            <a:ext cx="3523695" cy="3471363"/>
          </a:xfrm>
          <a:prstGeom prst="rect">
            <a:avLst/>
          </a:prstGeom>
          <a:solidFill>
            <a:schemeClr val="bg1"/>
          </a:solidFill>
        </p:spPr>
      </p:pic>
    </p:spTree>
    <p:extLst>
      <p:ext uri="{BB962C8B-B14F-4D97-AF65-F5344CB8AC3E}">
        <p14:creationId xmlns:p14="http://schemas.microsoft.com/office/powerpoint/2010/main" val="357455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574EA5-79BA-AB4B-9090-A843D82D961C}"/>
              </a:ext>
            </a:extLst>
          </p:cNvPr>
          <p:cNvSpPr>
            <a:spLocks noGrp="1"/>
          </p:cNvSpPr>
          <p:nvPr>
            <p:ph type="title"/>
          </p:nvPr>
        </p:nvSpPr>
        <p:spPr/>
        <p:txBody>
          <a:bodyPr/>
          <a:lstStyle/>
          <a:p>
            <a:r>
              <a:rPr lang="en-US" dirty="0"/>
              <a:t>Realms of Anxiety</a:t>
            </a:r>
            <a:br>
              <a:rPr lang="en-US" dirty="0"/>
            </a:br>
            <a:r>
              <a:rPr lang="en-US" sz="2000" dirty="0"/>
              <a:t>The discernment of which is the first step to productive disagreement</a:t>
            </a:r>
            <a:endParaRPr lang="en-US" dirty="0"/>
          </a:p>
        </p:txBody>
      </p:sp>
      <p:sp>
        <p:nvSpPr>
          <p:cNvPr id="6" name="Text Placeholder 5">
            <a:extLst>
              <a:ext uri="{FF2B5EF4-FFF2-40B4-BE49-F238E27FC236}">
                <a16:creationId xmlns:a16="http://schemas.microsoft.com/office/drawing/2014/main" id="{8CB12341-059F-2041-AB75-7DDB473928F9}"/>
              </a:ext>
            </a:extLst>
          </p:cNvPr>
          <p:cNvSpPr>
            <a:spLocks noGrp="1"/>
          </p:cNvSpPr>
          <p:nvPr>
            <p:ph type="body" idx="1"/>
          </p:nvPr>
        </p:nvSpPr>
        <p:spPr/>
        <p:txBody>
          <a:bodyPr/>
          <a:lstStyle/>
          <a:p>
            <a:r>
              <a:rPr lang="en-US" sz="3200" dirty="0"/>
              <a:t>Head</a:t>
            </a:r>
          </a:p>
        </p:txBody>
      </p:sp>
      <p:sp>
        <p:nvSpPr>
          <p:cNvPr id="9" name="Text Placeholder 8">
            <a:extLst>
              <a:ext uri="{FF2B5EF4-FFF2-40B4-BE49-F238E27FC236}">
                <a16:creationId xmlns:a16="http://schemas.microsoft.com/office/drawing/2014/main" id="{328DE041-3B67-534B-B926-4828555C0F97}"/>
              </a:ext>
            </a:extLst>
          </p:cNvPr>
          <p:cNvSpPr>
            <a:spLocks noGrp="1"/>
          </p:cNvSpPr>
          <p:nvPr>
            <p:ph type="body" sz="half" idx="15"/>
          </p:nvPr>
        </p:nvSpPr>
        <p:spPr/>
        <p:txBody>
          <a:bodyPr>
            <a:normAutofit/>
          </a:bodyPr>
          <a:lstStyle/>
          <a:p>
            <a:r>
              <a:rPr lang="en-US" sz="1800" dirty="0"/>
              <a:t>Anxiety about </a:t>
            </a:r>
            <a:r>
              <a:rPr lang="en-US" sz="1800" b="1" i="1" u="sng" dirty="0"/>
              <a:t>what is true</a:t>
            </a:r>
          </a:p>
          <a:p>
            <a:r>
              <a:rPr lang="en-US" sz="1800" dirty="0"/>
              <a:t>Information and Science</a:t>
            </a:r>
          </a:p>
          <a:p>
            <a:endParaRPr lang="en-US" sz="1800" dirty="0"/>
          </a:p>
          <a:p>
            <a:r>
              <a:rPr lang="en-US" sz="1800" dirty="0"/>
              <a:t>“What” of a situation.</a:t>
            </a:r>
          </a:p>
        </p:txBody>
      </p:sp>
      <p:sp>
        <p:nvSpPr>
          <p:cNvPr id="7" name="Text Placeholder 6">
            <a:extLst>
              <a:ext uri="{FF2B5EF4-FFF2-40B4-BE49-F238E27FC236}">
                <a16:creationId xmlns:a16="http://schemas.microsoft.com/office/drawing/2014/main" id="{CD390A42-7829-D140-9BD2-A597B6E44C5A}"/>
              </a:ext>
            </a:extLst>
          </p:cNvPr>
          <p:cNvSpPr>
            <a:spLocks noGrp="1"/>
          </p:cNvSpPr>
          <p:nvPr>
            <p:ph type="body" sz="quarter" idx="3"/>
          </p:nvPr>
        </p:nvSpPr>
        <p:spPr/>
        <p:txBody>
          <a:bodyPr/>
          <a:lstStyle/>
          <a:p>
            <a:r>
              <a:rPr lang="en-US" sz="3200" dirty="0"/>
              <a:t>Heart</a:t>
            </a:r>
          </a:p>
        </p:txBody>
      </p:sp>
      <p:sp>
        <p:nvSpPr>
          <p:cNvPr id="10" name="Text Placeholder 9">
            <a:extLst>
              <a:ext uri="{FF2B5EF4-FFF2-40B4-BE49-F238E27FC236}">
                <a16:creationId xmlns:a16="http://schemas.microsoft.com/office/drawing/2014/main" id="{87CCE2BD-E56F-E54D-A86B-F568BA02F3C1}"/>
              </a:ext>
            </a:extLst>
          </p:cNvPr>
          <p:cNvSpPr>
            <a:spLocks noGrp="1"/>
          </p:cNvSpPr>
          <p:nvPr>
            <p:ph type="body" sz="half" idx="16"/>
          </p:nvPr>
        </p:nvSpPr>
        <p:spPr/>
        <p:txBody>
          <a:bodyPr>
            <a:normAutofit/>
          </a:bodyPr>
          <a:lstStyle/>
          <a:p>
            <a:r>
              <a:rPr lang="en-US" sz="1800" dirty="0"/>
              <a:t>Anxiety about </a:t>
            </a:r>
            <a:r>
              <a:rPr lang="en-US" sz="1800" b="1" i="1" u="sng" dirty="0"/>
              <a:t>what is meaningful</a:t>
            </a:r>
          </a:p>
          <a:p>
            <a:r>
              <a:rPr lang="en-US" sz="1800" dirty="0"/>
              <a:t>Preferences and Values</a:t>
            </a:r>
          </a:p>
          <a:p>
            <a:endParaRPr lang="en-US" sz="1800" dirty="0"/>
          </a:p>
          <a:p>
            <a:r>
              <a:rPr lang="en-US" sz="1800" dirty="0"/>
              <a:t>“Why” of a situation</a:t>
            </a:r>
          </a:p>
        </p:txBody>
      </p:sp>
      <p:sp>
        <p:nvSpPr>
          <p:cNvPr id="8" name="Text Placeholder 7">
            <a:extLst>
              <a:ext uri="{FF2B5EF4-FFF2-40B4-BE49-F238E27FC236}">
                <a16:creationId xmlns:a16="http://schemas.microsoft.com/office/drawing/2014/main" id="{7AAC8D31-2DEC-8B41-9B59-4D1068E0639D}"/>
              </a:ext>
            </a:extLst>
          </p:cNvPr>
          <p:cNvSpPr>
            <a:spLocks noGrp="1"/>
          </p:cNvSpPr>
          <p:nvPr>
            <p:ph type="body" sz="quarter" idx="13"/>
          </p:nvPr>
        </p:nvSpPr>
        <p:spPr/>
        <p:txBody>
          <a:bodyPr/>
          <a:lstStyle/>
          <a:p>
            <a:r>
              <a:rPr lang="en-US" sz="3200" dirty="0"/>
              <a:t>Hands</a:t>
            </a:r>
          </a:p>
        </p:txBody>
      </p:sp>
      <p:sp>
        <p:nvSpPr>
          <p:cNvPr id="11" name="Text Placeholder 10">
            <a:extLst>
              <a:ext uri="{FF2B5EF4-FFF2-40B4-BE49-F238E27FC236}">
                <a16:creationId xmlns:a16="http://schemas.microsoft.com/office/drawing/2014/main" id="{D4009CEB-3B29-BA4E-A0E9-059EC4A6E77D}"/>
              </a:ext>
            </a:extLst>
          </p:cNvPr>
          <p:cNvSpPr>
            <a:spLocks noGrp="1"/>
          </p:cNvSpPr>
          <p:nvPr>
            <p:ph type="body" sz="half" idx="17"/>
          </p:nvPr>
        </p:nvSpPr>
        <p:spPr/>
        <p:txBody>
          <a:bodyPr>
            <a:normAutofit/>
          </a:bodyPr>
          <a:lstStyle/>
          <a:p>
            <a:r>
              <a:rPr lang="en-US" sz="1800" dirty="0"/>
              <a:t>Anxiety about </a:t>
            </a:r>
            <a:r>
              <a:rPr lang="en-US" sz="1800" b="1" i="1" u="sng" dirty="0"/>
              <a:t>what is useful</a:t>
            </a:r>
          </a:p>
          <a:p>
            <a:r>
              <a:rPr lang="en-US" sz="1800" dirty="0"/>
              <a:t>Practicality and Planning</a:t>
            </a:r>
          </a:p>
          <a:p>
            <a:endParaRPr lang="en-US" sz="1800" dirty="0"/>
          </a:p>
          <a:p>
            <a:r>
              <a:rPr lang="en-US" sz="1800" dirty="0"/>
              <a:t>“How” of a situation</a:t>
            </a:r>
          </a:p>
        </p:txBody>
      </p:sp>
    </p:spTree>
    <p:extLst>
      <p:ext uri="{BB962C8B-B14F-4D97-AF65-F5344CB8AC3E}">
        <p14:creationId xmlns:p14="http://schemas.microsoft.com/office/powerpoint/2010/main" val="135039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1334</Words>
  <Application>Microsoft Macintosh PowerPoint</Application>
  <PresentationFormat>Widescreen</PresentationFormat>
  <Paragraphs>143</Paragraphs>
  <Slides>21</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Wingdings 3</vt:lpstr>
      <vt:lpstr>Ion Boardroom</vt:lpstr>
      <vt:lpstr>Incarnating Christian Community Through Productive Disagreement</vt:lpstr>
      <vt:lpstr>Why Discuss Disagreement?</vt:lpstr>
      <vt:lpstr>What Does This Have to do with Advent?</vt:lpstr>
      <vt:lpstr>If it is possible, so far as it depends on you, live peaceably with all.</vt:lpstr>
      <vt:lpstr>Our Resources</vt:lpstr>
      <vt:lpstr>Misconception #1</vt:lpstr>
      <vt:lpstr>Misconception #2</vt:lpstr>
      <vt:lpstr>Misconception #3</vt:lpstr>
      <vt:lpstr>Realms of Anxiety The discernment of which is the first step to productive disagreement</vt:lpstr>
      <vt:lpstr>The Shadow Realm</vt:lpstr>
      <vt:lpstr>PowerPoint Presentation</vt:lpstr>
      <vt:lpstr>Eight Things to Try #1:  Watch How Anxiety Sparks</vt:lpstr>
      <vt:lpstr>Watch How Anxiety Sparks</vt:lpstr>
      <vt:lpstr>Eight Things to Try #2: Talk to Your Internal Voices</vt:lpstr>
      <vt:lpstr>Talk to Your Internal Voices</vt:lpstr>
      <vt:lpstr>Talk to Your Internal Voices</vt:lpstr>
      <vt:lpstr>Talk to Your Internal Voices</vt:lpstr>
      <vt:lpstr>Talk to Your Internal Voices</vt:lpstr>
      <vt:lpstr>Talk to Your Internal Voices Side Effects</vt:lpstr>
      <vt:lpstr>Talk to Your Internal Voices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Incarnating Christian Community Through Productive Disagreement</dc:title>
  <dc:creator>Patrick Funston</dc:creator>
  <cp:lastModifiedBy>Patrick Funston</cp:lastModifiedBy>
  <cp:revision>3</cp:revision>
  <dcterms:created xsi:type="dcterms:W3CDTF">2019-12-01T05:18:53Z</dcterms:created>
  <dcterms:modified xsi:type="dcterms:W3CDTF">2019-12-01T16:41:11Z</dcterms:modified>
</cp:coreProperties>
</file>